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7" r:id="rId5"/>
    <p:sldId id="302" r:id="rId6"/>
    <p:sldId id="263" r:id="rId7"/>
    <p:sldId id="307" r:id="rId8"/>
    <p:sldId id="303" r:id="rId9"/>
    <p:sldId id="267" r:id="rId10"/>
    <p:sldId id="309" r:id="rId11"/>
    <p:sldId id="310" r:id="rId12"/>
    <p:sldId id="312" r:id="rId13"/>
    <p:sldId id="311" r:id="rId14"/>
    <p:sldId id="313" r:id="rId15"/>
    <p:sldId id="314" r:id="rId16"/>
    <p:sldId id="297" r:id="rId17"/>
    <p:sldId id="315" r:id="rId18"/>
    <p:sldId id="280" r:id="rId19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1F72-61C3-114F-8D76-2A9E3F95806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E7FDB-A9D2-EA40-AD20-AAF80886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95217" y="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698500"/>
            <a:ext cx="4654548" cy="34909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420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Common Agenda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participants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 a vision for change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that includes a common understanding of the problem and a joint approach to solving the problem through agreed-upon actions.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Shared Measurement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participating organizations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agree on the ways success will be measured and reported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with a short list of common indicators identified and used for learning and improvement.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Activities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diverse set of stakeholders, typically across sectors, coordinate a set of differentiated activities through </a:t>
            </a:r>
            <a:r>
              <a:rPr lang="en-US" sz="1500" b="0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plan of action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Continuous Communication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players engage in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frequent and structured open communication</a:t>
            </a:r>
            <a:r>
              <a:rPr lang="en-US" sz="15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build trust, assure mutual objectives, and create common motivation.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Backbone Support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independent, funded staff dedicated to the initiative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provides ongoing support by guiding the initiative’s vision and strategy, supporting aligned activities, establishing shared measurement practices, building public will, advancing policy, and mobilizing resources.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365B-AA88-F943-A6C0-46FF4E91B2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743323" y="3721473"/>
            <a:ext cx="5120639" cy="1581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4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521677"/>
            <a:ext cx="7772400" cy="127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685800" y="3919621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1" name="Shape 101" descr="Pattern-01.png"/>
          <p:cNvPicPr preferRelativeResize="0"/>
          <p:nvPr/>
        </p:nvPicPr>
        <p:blipFill rotWithShape="1">
          <a:blip r:embed="rId2">
            <a:alphaModFix/>
          </a:blip>
          <a:srcRect t="40164" r="9705" b="34105"/>
          <a:stretch/>
        </p:blipFill>
        <p:spPr>
          <a:xfrm rot="10800000">
            <a:off x="-2" y="-48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751056" y="2116768"/>
            <a:ext cx="3540599" cy="7319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Shape 103"/>
          <p:cNvCxnSpPr/>
          <p:nvPr/>
        </p:nvCxnSpPr>
        <p:spPr>
          <a:xfrm>
            <a:off x="3570657" y="2153346"/>
            <a:ext cx="4870199" cy="0"/>
          </a:xfrm>
          <a:prstGeom prst="straightConnector1">
            <a:avLst/>
          </a:prstGeom>
          <a:noFill/>
          <a:ln w="127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0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40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489633" y="0"/>
            <a:ext cx="3393767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3743323" y="1400174"/>
            <a:ext cx="5120639" cy="147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4289" y="136641"/>
            <a:ext cx="3326149" cy="67213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4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6225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15814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276225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15814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2834640" cy="1298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Font typeface="Galdeano"/>
              <a:buNone/>
              <a:defRPr sz="2400" b="0" i="0" u="none" strike="noStrike" cap="none">
                <a:solidFill>
                  <a:schemeClr val="lt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775935" y="533400"/>
            <a:ext cx="5063266" cy="5702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276223" y="1539240"/>
            <a:ext cx="283464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AD8B1-A07A-244D-A21C-2BD8D0989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AEA"/>
            </a:gs>
            <a:gs pos="4000">
              <a:srgbClr val="BFCFEC"/>
            </a:gs>
            <a:gs pos="48000">
              <a:srgbClr val="E0E8F4"/>
            </a:gs>
            <a:gs pos="82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NCNA_ppt_p3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0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Shape 97" descr="NCNA Logo.color.ep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2017" y="5196973"/>
            <a:ext cx="1685400" cy="1146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YRX2y46fHX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3743323" y="3880555"/>
            <a:ext cx="5236324" cy="1422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North Carolina Council on Developmental Disabilities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Thursday, February 8, 2018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679" b="0" i="0" u="none" strike="noStrike" cap="none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Linda Kendall Fields</a:t>
            </a: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M.Ed., Clinical Assistant Professor, UNC – Chapel Hill, School of Social Work, Jordan Institute for Families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679" b="0" i="0" u="none" strike="noStrike" cap="none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3200" dirty="0"/>
              <a:t>An Overview of Collective Impact:  </a:t>
            </a:r>
            <a:br>
              <a:rPr lang="en-US" sz="3200" dirty="0"/>
            </a:br>
            <a:r>
              <a:rPr lang="en-US" sz="2800" dirty="0"/>
              <a:t>Principles &amp; Perspectives</a:t>
            </a:r>
            <a:endParaRPr lang="en-US" sz="2800" b="0" i="0" u="none" strike="noStrike" cap="none" dirty="0">
              <a:solidFill>
                <a:schemeClr val="dk2"/>
              </a:solidFill>
              <a:sym typeface="Galdea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story of how change happens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97" y="175758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Collective Impact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2800" dirty="0"/>
              <a:t>more about questions than 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" y="1298447"/>
            <a:ext cx="8595359" cy="5111317"/>
          </a:xfrm>
        </p:spPr>
        <p:txBody>
          <a:bodyPr/>
          <a:lstStyle/>
          <a:p>
            <a:r>
              <a:rPr lang="en-US" sz="2000" dirty="0"/>
              <a:t>What organization/group will be the dedicated “backbone” for the initiative?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Who needs to be at the table </a:t>
            </a:r>
            <a:r>
              <a:rPr lang="mr-IN" sz="2000" dirty="0"/>
              <a:t>–</a:t>
            </a:r>
            <a:r>
              <a:rPr lang="en-US" sz="2000" dirty="0"/>
              <a:t> the “usual suspects” and the not-so-usual suspects?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What is known and not known about the issue?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What has been tried? How did it work?</a:t>
            </a:r>
          </a:p>
          <a:p>
            <a:endParaRPr lang="en-US" sz="2000" dirty="0"/>
          </a:p>
          <a:p>
            <a:r>
              <a:rPr lang="en-US" sz="2000" dirty="0"/>
              <a:t>What does success look like from the perspective of the consumer/focus person? 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Deepen understanding of the issue(s) through data and stories</a:t>
            </a:r>
          </a:p>
          <a:p>
            <a:pPr marL="1397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807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96" y="1062610"/>
            <a:ext cx="3360420" cy="47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In Action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Agenda or “Shared Aspiration,” written in “outcome language” emerges as members of the work group spend time together sharing stories, expertise and insight.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Divide up the work in focused, manageable, mutually reinforcing areas and harness the interest of individuals to operate within their spheres of influence</a:t>
            </a:r>
          </a:p>
          <a:p>
            <a:endParaRPr lang="en-US" dirty="0"/>
          </a:p>
          <a:p>
            <a:r>
              <a:rPr lang="en-US" dirty="0"/>
              <a:t>Shared Measurement may or may not be ready, depending on what data and tools exist.  In Collective Impact, move away from “Plan the work; work the plan” to “Act, react, adapt.”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0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through time: </a:t>
            </a:r>
            <a:br>
              <a:rPr lang="en-US" dirty="0"/>
            </a:br>
            <a:r>
              <a:rPr lang="en-US" dirty="0"/>
              <a:t>The Adaptive Cycle</a:t>
            </a:r>
          </a:p>
        </p:txBody>
      </p:sp>
      <p:pic>
        <p:nvPicPr>
          <p:cNvPr id="4" name="Picture 3" descr="Adaptive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7" y="1767830"/>
            <a:ext cx="4907280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 Collective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n-US" sz="2000" b="1" dirty="0"/>
              <a:t>Stay close to the source </a:t>
            </a:r>
            <a:r>
              <a:rPr lang="en-US" sz="2000" dirty="0"/>
              <a:t>– those impacted by the issue create energy for the movement.</a:t>
            </a:r>
          </a:p>
          <a:p>
            <a:r>
              <a:rPr lang="en-US" sz="2000" dirty="0"/>
              <a:t> </a:t>
            </a:r>
            <a:r>
              <a:rPr lang="en-US" sz="2000" b="1" dirty="0"/>
              <a:t>Provide leadership but keep humility</a:t>
            </a:r>
            <a:r>
              <a:rPr lang="en-US" sz="2000" dirty="0"/>
              <a:t>- watch for new ideas and solutions to emerge</a:t>
            </a:r>
          </a:p>
          <a:p>
            <a:r>
              <a:rPr lang="en-US" sz="2000" dirty="0"/>
              <a:t> </a:t>
            </a:r>
            <a:r>
              <a:rPr lang="en-US" sz="2000" b="1" dirty="0"/>
              <a:t>Carry the Common Agenda wherever you go </a:t>
            </a:r>
            <a:r>
              <a:rPr lang="en-US" sz="2000" dirty="0"/>
              <a:t>– it’s critical to group alignment </a:t>
            </a:r>
          </a:p>
          <a:p>
            <a:r>
              <a:rPr lang="en-US" sz="2000" dirty="0"/>
              <a:t> </a:t>
            </a:r>
            <a:r>
              <a:rPr lang="en-US" sz="2000" b="1" dirty="0"/>
              <a:t>Welcome and engage dissenting voices </a:t>
            </a:r>
            <a:r>
              <a:rPr lang="en-US" sz="2000" dirty="0"/>
              <a:t>– they can reveal blind spots and sabotage if excluded.</a:t>
            </a:r>
          </a:p>
          <a:p>
            <a:r>
              <a:rPr lang="en-US" sz="2000" dirty="0"/>
              <a:t> </a:t>
            </a:r>
            <a:r>
              <a:rPr lang="en-US" sz="2000" b="1" dirty="0"/>
              <a:t>Long and detailed strategic action plans drain energy </a:t>
            </a:r>
            <a:r>
              <a:rPr lang="en-US" sz="2000" dirty="0"/>
              <a:t>– keep action plans short &amp; stay responsive to change and emerging ideas</a:t>
            </a:r>
          </a:p>
          <a:p>
            <a:r>
              <a:rPr lang="en-US" sz="2000" dirty="0"/>
              <a:t> </a:t>
            </a:r>
            <a:r>
              <a:rPr lang="en-US" sz="2000" b="1" dirty="0"/>
              <a:t>Maintain a commitment to being a learning community</a:t>
            </a:r>
            <a:r>
              <a:rPr lang="en-US" sz="2000" dirty="0"/>
              <a:t> and use this to evaluate, grow and change course.</a:t>
            </a:r>
          </a:p>
          <a:p>
            <a:r>
              <a:rPr lang="en-US" sz="2000" dirty="0"/>
              <a:t> </a:t>
            </a:r>
            <a:r>
              <a:rPr lang="en-US" sz="2000" b="1" dirty="0"/>
              <a:t>Let go of the need to centralize control </a:t>
            </a:r>
            <a:r>
              <a:rPr lang="en-US" sz="2000" dirty="0"/>
              <a:t>– watch (and enjoy) people work within their spheres of influence.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5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2947" b="-32947"/>
          <a:stretch>
            <a:fillRect/>
          </a:stretch>
        </p:blipFill>
        <p:spPr>
          <a:xfrm>
            <a:off x="1493464" y="612771"/>
            <a:ext cx="6150610" cy="4187829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493464" y="4572000"/>
            <a:ext cx="6150610" cy="1600200"/>
          </a:xfrm>
        </p:spPr>
        <p:txBody>
          <a:bodyPr/>
          <a:lstStyle/>
          <a:p>
            <a:r>
              <a:rPr lang="en-US" sz="2000" dirty="0"/>
              <a:t>“When you dream alone, it remains just a dream; when you dream together it is the beginning of a new reality.”</a:t>
            </a:r>
          </a:p>
          <a:p>
            <a:pPr algn="r"/>
            <a:r>
              <a:rPr lang="en-US" sz="1600" dirty="0"/>
              <a:t>~ Brazilian Proverb</a:t>
            </a:r>
          </a:p>
        </p:txBody>
      </p:sp>
    </p:spTree>
    <p:extLst>
      <p:ext uri="{BB962C8B-B14F-4D97-AF65-F5344CB8AC3E}">
        <p14:creationId xmlns:p14="http://schemas.microsoft.com/office/powerpoint/2010/main" val="411990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766553" y="990600"/>
            <a:ext cx="4865540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2800" b="1" i="1" u="none" strike="noStrike" cap="none">
              <a:solidFill>
                <a:srgbClr val="27609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3766555" y="5165728"/>
            <a:ext cx="48655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rgbClr val="A7BA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77520" y="228600"/>
            <a:ext cx="8821391" cy="942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29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is important to me? What is important to you?</a:t>
            </a:r>
          </a:p>
        </p:txBody>
      </p:sp>
      <p:pic>
        <p:nvPicPr>
          <p:cNvPr id="134" name="Shape 134" descr="Something_Important_title_10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95" r="994"/>
          <a:stretch/>
        </p:blipFill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If you were in charge of solving a complex social problem, how </a:t>
            </a:r>
            <a:r>
              <a:rPr lang="en-US" sz="2400" dirty="0"/>
              <a:t>would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you do it?</a:t>
            </a:r>
          </a:p>
        </p:txBody>
      </p:sp>
      <p:pic>
        <p:nvPicPr>
          <p:cNvPr id="128" name="Shape 128" descr="o-THOUGHT-BUBBLE-57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263" b="10263"/>
          <a:stretch/>
        </p:blipFill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icated vs. Comp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5" y="397658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530" y="590073"/>
            <a:ext cx="736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ldeano"/>
                <a:cs typeface="Galdeano"/>
              </a:rPr>
              <a:t>Complicated or Complex?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08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is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r>
              <a:rPr lang="en-US" sz="3200" dirty="0"/>
              <a:t>“the commitment of a group of cross-sector actors to a common agenda for solving a complex social problem”*</a:t>
            </a:r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r>
              <a:rPr lang="en-US" sz="2000" dirty="0"/>
              <a:t>* John </a:t>
            </a:r>
            <a:r>
              <a:rPr lang="en-US" sz="2000" dirty="0" err="1"/>
              <a:t>Kania</a:t>
            </a:r>
            <a:r>
              <a:rPr lang="en-US" sz="2000" dirty="0"/>
              <a:t> and Mark Kramer, </a:t>
            </a:r>
            <a:r>
              <a:rPr lang="en-US" sz="2000" i="1" dirty="0"/>
              <a:t>“Collective Impact,” </a:t>
            </a:r>
            <a:r>
              <a:rPr lang="en-US" sz="2000" dirty="0"/>
              <a:t>Stanford Social Innovation Review, Winter 2011</a:t>
            </a:r>
          </a:p>
        </p:txBody>
      </p:sp>
    </p:spTree>
    <p:extLst>
      <p:ext uri="{BB962C8B-B14F-4D97-AF65-F5344CB8AC3E}">
        <p14:creationId xmlns:p14="http://schemas.microsoft.com/office/powerpoint/2010/main" val="237673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1ScaledDow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04" y="328582"/>
            <a:ext cx="361950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/>
          </p:cNvPr>
          <p:cNvSpPr txBox="1"/>
          <p:nvPr/>
        </p:nvSpPr>
        <p:spPr>
          <a:xfrm>
            <a:off x="1680624" y="6363622"/>
            <a:ext cx="542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Watch </a:t>
            </a:r>
            <a:r>
              <a:rPr lang="en-US" dirty="0">
                <a:hlinkClick r:id="rId4"/>
              </a:rPr>
              <a:t>Video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6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88607"/>
            <a:ext cx="8229600" cy="750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br>
              <a:rPr lang="en-US" sz="324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</a:br>
            <a:br>
              <a:rPr lang="en-US" sz="324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Collective Impact </a:t>
            </a:r>
            <a:r>
              <a:rPr lang="mr-IN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–</a:t>
            </a: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4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It takes time</a:t>
            </a: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!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381999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Common Agenda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participants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 a vision for change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that includes a common understanding of the problem and a joint approach to solving the problem through agreed-upon actions.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Shared Measurement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participating organizations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agree on the ways success will be measured and reported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with a short list of common indicators identified and used for learning and improvement.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Activities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diverse set of stakeholders, typically across sectors, coordinate a set of differentiated activities through </a:t>
            </a:r>
            <a:r>
              <a:rPr lang="en-US" sz="1500" b="0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plan of action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Continuous Communication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players engage in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frequent and structured open communication</a:t>
            </a:r>
            <a:r>
              <a:rPr lang="en-US" sz="15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build trust, assure mutual objectives, and create common motivation.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Backbone Support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independent, funded staff dedicated to the initiative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provides ongoing support by guiding the initiative’s vision and strategy, supporting aligned activities, establishing shared measurement practices, building public will, advancing policy, and mobilizing resources.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57" y="2109047"/>
            <a:ext cx="5829300" cy="3143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change story is told</a:t>
            </a:r>
          </a:p>
        </p:txBody>
      </p:sp>
    </p:spTree>
    <p:extLst>
      <p:ext uri="{BB962C8B-B14F-4D97-AF65-F5344CB8AC3E}">
        <p14:creationId xmlns:p14="http://schemas.microsoft.com/office/powerpoint/2010/main" val="76625832"/>
      </p:ext>
    </p:extLst>
  </p:cSld>
  <p:clrMapOvr>
    <a:masterClrMapping/>
  </p:clrMapOvr>
</p:sld>
</file>

<file path=ppt/theme/theme1.xml><?xml version="1.0" encoding="utf-8"?>
<a:theme xmlns:a="http://schemas.openxmlformats.org/drawingml/2006/main" name="Soho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ogo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832</Words>
  <Application>Microsoft Office PowerPoint</Application>
  <PresentationFormat>On-screen Show (4:3)</PresentationFormat>
  <Paragraphs>75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Galdeano</vt:lpstr>
      <vt:lpstr>Arial</vt:lpstr>
      <vt:lpstr>Calibri</vt:lpstr>
      <vt:lpstr>Rokkitt</vt:lpstr>
      <vt:lpstr>Wingdings</vt:lpstr>
      <vt:lpstr>Soho</vt:lpstr>
      <vt:lpstr>1_Logo Master</vt:lpstr>
      <vt:lpstr>An Overview of Collective Impact:   Principles &amp; Perspectives</vt:lpstr>
      <vt:lpstr>What is important to me? What is important to you?</vt:lpstr>
      <vt:lpstr>If you were in charge of solving a complex social problem, how would you do it?</vt:lpstr>
      <vt:lpstr>PowerPoint Presentation</vt:lpstr>
      <vt:lpstr> </vt:lpstr>
      <vt:lpstr>Collective Impact is…</vt:lpstr>
      <vt:lpstr>PowerPoint Presentation</vt:lpstr>
      <vt:lpstr>  Collective Impact – It takes time!</vt:lpstr>
      <vt:lpstr>How the change story is told</vt:lpstr>
      <vt:lpstr>The real story of how change happens</vt:lpstr>
      <vt:lpstr>Early Collective Impact – more about questions than answers</vt:lpstr>
      <vt:lpstr>PowerPoint Presentation</vt:lpstr>
      <vt:lpstr>Collective Impact In Action…</vt:lpstr>
      <vt:lpstr>Collective Impact through time:  The Adaptive Cycle</vt:lpstr>
      <vt:lpstr>Lessons Learned:  Collective Impact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A DEMENTIA FRIENDLY COMMUNITY?</dc:title>
  <dc:creator>Woodward, Philip C</dc:creator>
  <cp:lastModifiedBy>Woodward, Philip C</cp:lastModifiedBy>
  <cp:revision>76</cp:revision>
  <cp:lastPrinted>2016-10-04T02:10:27Z</cp:lastPrinted>
  <dcterms:modified xsi:type="dcterms:W3CDTF">2023-08-28T19:18:13Z</dcterms:modified>
</cp:coreProperties>
</file>