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9"/>
  </p:handoutMasterIdLst>
  <p:sldIdLst>
    <p:sldId id="256" r:id="rId2"/>
    <p:sldId id="257" r:id="rId3"/>
    <p:sldId id="262" r:id="rId4"/>
    <p:sldId id="278" r:id="rId5"/>
    <p:sldId id="277" r:id="rId6"/>
    <p:sldId id="276" r:id="rId7"/>
    <p:sldId id="275" r:id="rId8"/>
    <p:sldId id="274" r:id="rId9"/>
    <p:sldId id="273" r:id="rId10"/>
    <p:sldId id="272" r:id="rId11"/>
    <p:sldId id="271" r:id="rId12"/>
    <p:sldId id="270" r:id="rId13"/>
    <p:sldId id="269" r:id="rId14"/>
    <p:sldId id="268" r:id="rId15"/>
    <p:sldId id="267" r:id="rId16"/>
    <p:sldId id="266" r:id="rId17"/>
    <p:sldId id="265" r:id="rId18"/>
    <p:sldId id="264" r:id="rId19"/>
    <p:sldId id="263"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9" r:id="rId47"/>
    <p:sldId id="310" r:id="rId4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320DBCF9-A473-486E-9F3E-2C5EA9C32327}" type="datetimeFigureOut">
              <a:rPr lang="en-US" smtClean="0"/>
              <a:pPr/>
              <a:t>4/13/2016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403A4F5-6DF4-42BF-ADAE-BA833701220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B08DAE4-AC35-4176-BB5E-5BB94A5666C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8DAE4-AC35-4176-BB5E-5BB94A5666C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08DAE4-AC35-4176-BB5E-5BB94A5666C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08DAE4-AC35-4176-BB5E-5BB94A5666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36E8256-30AA-4EE5-89AE-5E36018AB386}" type="datetimeFigureOut">
              <a:rPr lang="en-US" smtClean="0"/>
              <a:pPr/>
              <a:t>4/13/2016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08DAE4-AC35-4176-BB5E-5BB94A5666C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36E8256-30AA-4EE5-89AE-5E36018AB386}" type="datetimeFigureOut">
              <a:rPr lang="en-US" smtClean="0"/>
              <a:pPr/>
              <a:t>4/13/2016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B08DAE4-AC35-4176-BB5E-5BB94A5666C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Safety &amp; Security Training for</a:t>
            </a:r>
            <a:br>
              <a:rPr lang="en-US" dirty="0" smtClean="0"/>
            </a:br>
            <a:r>
              <a:rPr lang="en-US" dirty="0" smtClean="0"/>
              <a:t>DV/SA Providers</a:t>
            </a:r>
            <a:endParaRPr lang="en-US" dirty="0"/>
          </a:p>
        </p:txBody>
      </p:sp>
      <p:sp>
        <p:nvSpPr>
          <p:cNvPr id="3" name="Subtitle 2"/>
          <p:cNvSpPr>
            <a:spLocks noGrp="1"/>
          </p:cNvSpPr>
          <p:nvPr>
            <p:ph type="subTitle" idx="1"/>
          </p:nvPr>
        </p:nvSpPr>
        <p:spPr>
          <a:xfrm>
            <a:off x="1432560" y="1850064"/>
            <a:ext cx="7406640" cy="3788736"/>
          </a:xfrm>
        </p:spPr>
        <p:txBody>
          <a:bodyPr>
            <a:normAutofit/>
          </a:bodyPr>
          <a:lstStyle/>
          <a:p>
            <a:pPr algn="ctr"/>
            <a:r>
              <a:rPr lang="en-US" sz="2800" dirty="0" smtClean="0"/>
              <a:t>The Rape Crisis Center of </a:t>
            </a:r>
          </a:p>
          <a:p>
            <a:pPr algn="ctr"/>
            <a:r>
              <a:rPr lang="en-US" sz="2800" dirty="0" smtClean="0"/>
              <a:t> Coastal Horizons Center, Inc.</a:t>
            </a:r>
          </a:p>
          <a:p>
            <a:pPr algn="ctr"/>
            <a:r>
              <a:rPr lang="en-US" sz="2800" dirty="0" smtClean="0"/>
              <a:t>&amp;</a:t>
            </a:r>
          </a:p>
          <a:p>
            <a:pPr algn="ctr"/>
            <a:r>
              <a:rPr lang="en-US" sz="2800" dirty="0" smtClean="0"/>
              <a:t>The North Carolina Council on Developmental Disabilities</a:t>
            </a:r>
          </a:p>
          <a:p>
            <a:pPr algn="ctr"/>
            <a:endParaRPr lang="en-US" sz="2800" dirty="0" smtClean="0"/>
          </a:p>
          <a:p>
            <a:endParaRPr lang="en-US" dirty="0"/>
          </a:p>
        </p:txBody>
      </p:sp>
      <p:pic>
        <p:nvPicPr>
          <p:cNvPr id="4" name="Picture 3" descr="nccdd.png"/>
          <p:cNvPicPr>
            <a:picLocks noChangeAspect="1"/>
          </p:cNvPicPr>
          <p:nvPr/>
        </p:nvPicPr>
        <p:blipFill>
          <a:blip r:embed="rId2" cstate="print"/>
          <a:stretch>
            <a:fillRect/>
          </a:stretch>
        </p:blipFill>
        <p:spPr>
          <a:xfrm>
            <a:off x="1143000" y="5410200"/>
            <a:ext cx="1676400" cy="1219200"/>
          </a:xfrm>
          <a:prstGeom prst="rect">
            <a:avLst/>
          </a:prstGeom>
        </p:spPr>
      </p:pic>
      <p:pic>
        <p:nvPicPr>
          <p:cNvPr id="5" name="Picture 4" descr="Picture2.jpg"/>
          <p:cNvPicPr>
            <a:picLocks noChangeAspect="1"/>
          </p:cNvPicPr>
          <p:nvPr/>
        </p:nvPicPr>
        <p:blipFill>
          <a:blip r:embed="rId3" cstate="print"/>
          <a:stretch>
            <a:fillRect/>
          </a:stretch>
        </p:blipFill>
        <p:spPr>
          <a:xfrm>
            <a:off x="5943600" y="5638800"/>
            <a:ext cx="2779776" cy="7802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Traumatic Brain Injury (TBI)</a:t>
            </a:r>
            <a:endParaRPr lang="en-US" dirty="0"/>
          </a:p>
        </p:txBody>
      </p:sp>
      <p:sp>
        <p:nvSpPr>
          <p:cNvPr id="3" name="Content Placeholder 2"/>
          <p:cNvSpPr>
            <a:spLocks noGrp="1"/>
          </p:cNvSpPr>
          <p:nvPr>
            <p:ph idx="1"/>
          </p:nvPr>
        </p:nvSpPr>
        <p:spPr>
          <a:xfrm>
            <a:off x="1435608" y="1447800"/>
            <a:ext cx="7498080" cy="3429000"/>
          </a:xfrm>
        </p:spPr>
        <p:txBody>
          <a:bodyPr>
            <a:normAutofit/>
          </a:bodyPr>
          <a:lstStyle/>
          <a:p>
            <a:r>
              <a:rPr lang="en-US" sz="2400" dirty="0" smtClean="0"/>
              <a:t>Can be caused by head injuries, overdoses, oxygen deprivation etc.</a:t>
            </a:r>
          </a:p>
          <a:p>
            <a:endParaRPr lang="en-US" sz="2400" dirty="0" smtClean="0"/>
          </a:p>
          <a:p>
            <a:r>
              <a:rPr lang="en-US" sz="2400" dirty="0" smtClean="0"/>
              <a:t>Not technically a developmental disability but presents similarly.</a:t>
            </a:r>
          </a:p>
          <a:p>
            <a:endParaRPr lang="en-US" sz="2400" dirty="0" smtClean="0"/>
          </a:p>
          <a:p>
            <a:r>
              <a:rPr lang="en-US" sz="2400" dirty="0" smtClean="0"/>
              <a:t>Can cause deficits in memory, inhibition, slow verbal or physical responses.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Inmates &amp; TBI</a:t>
            </a:r>
            <a:endParaRPr lang="en-US" dirty="0"/>
          </a:p>
        </p:txBody>
      </p:sp>
      <p:sp>
        <p:nvSpPr>
          <p:cNvPr id="3" name="Content Placeholder 2"/>
          <p:cNvSpPr>
            <a:spLocks noGrp="1"/>
          </p:cNvSpPr>
          <p:nvPr>
            <p:ph idx="1"/>
          </p:nvPr>
        </p:nvSpPr>
        <p:spPr/>
        <p:txBody>
          <a:bodyPr/>
          <a:lstStyle/>
          <a:p>
            <a:r>
              <a:rPr lang="en-US" dirty="0" smtClean="0"/>
              <a:t>Due to PREA you may have more contact with incarcerated victims.</a:t>
            </a:r>
          </a:p>
          <a:p>
            <a:endParaRPr lang="en-US" dirty="0" smtClean="0"/>
          </a:p>
          <a:p>
            <a:r>
              <a:rPr lang="en-US" dirty="0" smtClean="0"/>
              <a:t>25%-87% of incarcerated people have a reported TBI compared to 8.5% of the general population. (CDC)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Intersection of TBI &amp; DV</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Perpetrators seldom assault their partners only once, some victims suffer repeated head injuries. One study of women in three domestic violence shelters found that:</a:t>
            </a:r>
          </a:p>
          <a:p>
            <a:endParaRPr lang="en-US" dirty="0" smtClean="0"/>
          </a:p>
          <a:p>
            <a:r>
              <a:rPr lang="en-US" dirty="0" smtClean="0"/>
              <a:t>92% had been hit in the head by their partners, most more than once.</a:t>
            </a:r>
          </a:p>
          <a:p>
            <a:endParaRPr lang="en-US" dirty="0" smtClean="0"/>
          </a:p>
          <a:p>
            <a:r>
              <a:rPr lang="en-US" dirty="0" smtClean="0"/>
              <a:t>83% had been both hit in the head and severely shaken.</a:t>
            </a:r>
          </a:p>
          <a:p>
            <a:endParaRPr lang="en-US" dirty="0" smtClean="0"/>
          </a:p>
          <a:p>
            <a:r>
              <a:rPr lang="en-US" dirty="0" smtClean="0"/>
              <a:t>8% of them had been hit in the head over 20 times in the past year.</a:t>
            </a:r>
          </a:p>
          <a:p>
            <a:endParaRPr lang="en-US" dirty="0" smtClean="0"/>
          </a:p>
          <a:p>
            <a:r>
              <a:rPr lang="en-US" dirty="0" smtClean="0"/>
              <a:t>The more times individuals had been hit in the head or shaken, the more severe, and the more frequent, were their symptoms.</a:t>
            </a:r>
          </a:p>
          <a:p>
            <a:pPr>
              <a:buNone/>
            </a:pPr>
            <a:r>
              <a:rPr lang="en-US" dirty="0" smtClean="0"/>
              <a:t>     </a:t>
            </a:r>
          </a:p>
          <a:p>
            <a:pPr>
              <a:buNone/>
            </a:pPr>
            <a:r>
              <a:rPr lang="en-US" dirty="0" smtClean="0"/>
              <a:t>     (http://opdv.state.ny.us/professionals/tbi/intersection.html)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(d)Deaf Population</a:t>
            </a:r>
            <a:endParaRPr lang="en-US" dirty="0"/>
          </a:p>
        </p:txBody>
      </p:sp>
      <p:sp>
        <p:nvSpPr>
          <p:cNvPr id="3" name="Content Placeholder 2"/>
          <p:cNvSpPr>
            <a:spLocks noGrp="1"/>
          </p:cNvSpPr>
          <p:nvPr>
            <p:ph idx="1"/>
          </p:nvPr>
        </p:nvSpPr>
        <p:spPr>
          <a:xfrm>
            <a:off x="1435608" y="1447800"/>
            <a:ext cx="7498080" cy="5105400"/>
          </a:xfrm>
        </p:spPr>
        <p:txBody>
          <a:bodyPr>
            <a:normAutofit fontScale="77500" lnSpcReduction="20000"/>
          </a:bodyPr>
          <a:lstStyle/>
          <a:p>
            <a:pPr algn="ctr">
              <a:buNone/>
            </a:pPr>
            <a:r>
              <a:rPr lang="en-US" sz="4600" dirty="0" smtClean="0"/>
              <a:t>IPV in the (d)Deaf Community</a:t>
            </a:r>
          </a:p>
          <a:p>
            <a:pPr algn="ctr">
              <a:buNone/>
            </a:pPr>
            <a:endParaRPr lang="en-US" dirty="0" smtClean="0"/>
          </a:p>
          <a:p>
            <a:r>
              <a:rPr lang="en-US" sz="3100" dirty="0" smtClean="0"/>
              <a:t>54% of boys who are deaf have been sexually abused </a:t>
            </a:r>
            <a:r>
              <a:rPr lang="en-US" sz="3100" dirty="0" err="1" smtClean="0"/>
              <a:t>vs</a:t>
            </a:r>
            <a:r>
              <a:rPr lang="en-US" sz="3100" dirty="0" smtClean="0"/>
              <a:t> 10% of boys who are hearing.</a:t>
            </a:r>
          </a:p>
          <a:p>
            <a:endParaRPr lang="en-US" sz="3100" dirty="0" smtClean="0"/>
          </a:p>
          <a:p>
            <a:r>
              <a:rPr lang="en-US" sz="3100" dirty="0" smtClean="0"/>
              <a:t>50% of girls who are deaf have been sexually abused </a:t>
            </a:r>
            <a:r>
              <a:rPr lang="en-US" sz="3100" dirty="0" err="1" smtClean="0"/>
              <a:t>vs</a:t>
            </a:r>
            <a:r>
              <a:rPr lang="en-US" sz="3100" dirty="0" smtClean="0"/>
              <a:t> 25% of girls who are hearing. (Sullivan, Vernon &amp; </a:t>
            </a:r>
            <a:r>
              <a:rPr lang="en-US" sz="3100" dirty="0" err="1" smtClean="0"/>
              <a:t>Scanlan</a:t>
            </a:r>
            <a:r>
              <a:rPr lang="en-US" sz="3100" dirty="0" smtClean="0"/>
              <a:t>, 1987)</a:t>
            </a:r>
          </a:p>
          <a:p>
            <a:endParaRPr lang="en-US" sz="3100" dirty="0" smtClean="0"/>
          </a:p>
          <a:p>
            <a:r>
              <a:rPr lang="en-US" sz="3100" dirty="0" smtClean="0"/>
              <a:t>50% of women in the deaf population will experience domestic violence </a:t>
            </a:r>
            <a:r>
              <a:rPr lang="en-US" sz="3100" dirty="0" err="1" smtClean="0"/>
              <a:t>vs</a:t>
            </a:r>
            <a:r>
              <a:rPr lang="en-US" sz="3100" dirty="0" smtClean="0"/>
              <a:t> 25% of hearing women.</a:t>
            </a:r>
          </a:p>
          <a:p>
            <a:endParaRPr lang="en-US" sz="3100" dirty="0" smtClean="0"/>
          </a:p>
          <a:p>
            <a:r>
              <a:rPr lang="en-US" sz="3100" dirty="0" smtClean="0"/>
              <a:t>Deaf women are less likely to identify IPV as abuse  (UMASS Medical School, 2014)</a:t>
            </a:r>
            <a:endParaRPr lang="en-US" sz="3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 </a:t>
            </a:r>
            <a:r>
              <a:rPr lang="en-US" dirty="0" err="1" smtClean="0"/>
              <a:t>vs</a:t>
            </a:r>
            <a:r>
              <a:rPr lang="en-US" dirty="0" smtClean="0"/>
              <a:t> 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 use the lowercase deaf when referring to the </a:t>
            </a:r>
            <a:r>
              <a:rPr lang="en-US" dirty="0" err="1" smtClean="0"/>
              <a:t>audiological</a:t>
            </a:r>
            <a:r>
              <a:rPr lang="en-US" dirty="0" smtClean="0"/>
              <a:t> condition of not hearing, and the uppercase Deaf when referring to a particular group of deaf people who share a language – American Sign Language (ASL) – and a culture.  The members of this group have inherited their sign language, use it as a primary means of communication among themselves, and hold a set of beliefs about themselves and their connection to the larger society.  We distinguish them from, for example, those who find themselves losing their hearing because of illness, trauma or age; although these people share the condition of not hearing, they do not have access to the knowledge, beliefs, and practices that make up the culture of Deaf people." </a:t>
            </a:r>
          </a:p>
          <a:p>
            <a:pPr>
              <a:buNone/>
            </a:pPr>
            <a:endParaRPr lang="en-US" dirty="0" smtClean="0"/>
          </a:p>
          <a:p>
            <a:pPr>
              <a:buNone/>
            </a:pPr>
            <a:r>
              <a:rPr lang="en-US" sz="2600" dirty="0" smtClean="0"/>
              <a:t>(http://nad.org/issues/american-sign-language/community-and-culture-faq)</a:t>
            </a:r>
            <a:endParaRPr lang="en-US"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143000"/>
          </a:xfrm>
        </p:spPr>
        <p:txBody>
          <a:bodyPr/>
          <a:lstStyle/>
          <a:p>
            <a:pPr algn="ctr"/>
            <a:r>
              <a:rPr lang="en-US" dirty="0" smtClean="0"/>
              <a:t>Hard of Hearing (HOH)</a:t>
            </a:r>
            <a:endParaRPr lang="en-US" dirty="0"/>
          </a:p>
        </p:txBody>
      </p:sp>
      <p:sp>
        <p:nvSpPr>
          <p:cNvPr id="3" name="Content Placeholder 2"/>
          <p:cNvSpPr>
            <a:spLocks noGrp="1"/>
          </p:cNvSpPr>
          <p:nvPr>
            <p:ph idx="1"/>
          </p:nvPr>
        </p:nvSpPr>
        <p:spPr>
          <a:xfrm>
            <a:off x="914400" y="838200"/>
            <a:ext cx="8019288" cy="5867400"/>
          </a:xfrm>
        </p:spPr>
        <p:txBody>
          <a:bodyPr>
            <a:normAutofit fontScale="70000" lnSpcReduction="20000"/>
          </a:bodyPr>
          <a:lstStyle/>
          <a:p>
            <a:r>
              <a:rPr lang="en-US" dirty="0" smtClean="0"/>
              <a:t>“Hard-of-hearing” can denote a person with a mild-to-moderate hearing loss.  Or it can denote a deaf person who doesn’t have/want any cultural affiliation with the Deaf community.  Or both.  The HOH dilemma:  in some ways hearing, in some ways deaf, in others, neither.</a:t>
            </a:r>
          </a:p>
          <a:p>
            <a:endParaRPr lang="en-US" dirty="0" smtClean="0"/>
          </a:p>
          <a:p>
            <a:r>
              <a:rPr lang="en-US" dirty="0" smtClean="0"/>
              <a:t>Can one be hard-of-hearing and ASL-Deaf?  That’s possible, too.  Can one be hard-of-hearing and function as hearing?  Of course.  What about being hard-of-hearing and functioning as a member of both the hearing and Deaf communities?  That’s a delicate tightrope-balancing act, but it too is possible.</a:t>
            </a:r>
          </a:p>
          <a:p>
            <a:endParaRPr lang="en-US" dirty="0" smtClean="0"/>
          </a:p>
          <a:p>
            <a:r>
              <a:rPr lang="en-US" dirty="0" smtClean="0"/>
              <a:t>As for the political dimension:  HOH people can be allies of the Deaf community.  They can choose to join or to ignore it.  They can participate in the social, cultural, political, and legal life of the community along with culturally-Deaf or live their lives completely within the parameters of the “Hearing world.”  But they may have a more difficult time establishing a satisfying cultural/social identity." </a:t>
            </a:r>
          </a:p>
          <a:p>
            <a:pPr>
              <a:buNone/>
            </a:pPr>
            <a:r>
              <a:rPr lang="en-US" sz="2900" dirty="0" smtClean="0"/>
              <a:t>(http://nad.org/issues/american-sign-language/community-and-culture-faq)</a:t>
            </a:r>
            <a:endParaRPr lang="en-US" sz="29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Keep in mind...</a:t>
            </a:r>
            <a:endParaRPr lang="en-US" dirty="0"/>
          </a:p>
        </p:txBody>
      </p:sp>
      <p:sp>
        <p:nvSpPr>
          <p:cNvPr id="3" name="Content Placeholder 2"/>
          <p:cNvSpPr>
            <a:spLocks noGrp="1"/>
          </p:cNvSpPr>
          <p:nvPr>
            <p:ph idx="1"/>
          </p:nvPr>
        </p:nvSpPr>
        <p:spPr/>
        <p:txBody>
          <a:bodyPr>
            <a:normAutofit lnSpcReduction="10000"/>
          </a:bodyPr>
          <a:lstStyle/>
          <a:p>
            <a:r>
              <a:rPr lang="en-US" dirty="0" smtClean="0"/>
              <a:t>All victims/survivors face difficulty when attempting to leave a violent person, situation or environment but individuals with disabilities face even more barriers when seeking services and increased risks for their safety.</a:t>
            </a:r>
          </a:p>
          <a:p>
            <a:pPr algn="ctr">
              <a:buNone/>
            </a:pPr>
            <a:r>
              <a:rPr lang="en-US" dirty="0" smtClean="0"/>
              <a:t>AND!</a:t>
            </a:r>
          </a:p>
          <a:p>
            <a:r>
              <a:rPr lang="en-US" dirty="0" smtClean="0"/>
              <a:t>DV/SA services to survivors with disabilities is not an extension of our work, it is our work. (CALCASA 2010)</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pPr algn="ctr"/>
            <a:r>
              <a:rPr lang="en-US" dirty="0" smtClean="0"/>
              <a:t>Unfortunately...</a:t>
            </a:r>
            <a:endParaRPr lang="en-US" dirty="0"/>
          </a:p>
        </p:txBody>
      </p:sp>
      <p:sp>
        <p:nvSpPr>
          <p:cNvPr id="3" name="Content Placeholder 2"/>
          <p:cNvSpPr>
            <a:spLocks noGrp="1"/>
          </p:cNvSpPr>
          <p:nvPr>
            <p:ph idx="1"/>
          </p:nvPr>
        </p:nvSpPr>
        <p:spPr>
          <a:xfrm>
            <a:off x="1219200" y="990600"/>
            <a:ext cx="7924800" cy="6248400"/>
          </a:xfrm>
        </p:spPr>
        <p:txBody>
          <a:bodyPr>
            <a:normAutofit/>
          </a:bodyPr>
          <a:lstStyle/>
          <a:p>
            <a:r>
              <a:rPr lang="en-US" sz="2400" dirty="0" smtClean="0"/>
              <a:t>In North Carolina, a person with a disability is 5 times more likely to be sexually assaulted than someone without a disability (National Center of Victims of Crime). </a:t>
            </a:r>
          </a:p>
          <a:p>
            <a:r>
              <a:rPr lang="en-US" sz="2400" dirty="0" smtClean="0"/>
              <a:t>90% of people with developmental disabilities will be physically or sexually abused.  (Reynolds, 2011)</a:t>
            </a:r>
          </a:p>
          <a:p>
            <a:r>
              <a:rPr lang="en-US" sz="2400" dirty="0" smtClean="0"/>
              <a:t>Half of people with developmental disabilities who are abused will experience 10 or more abusive incidents (WCASA)</a:t>
            </a:r>
          </a:p>
          <a:p>
            <a:r>
              <a:rPr lang="en-US" sz="2400" dirty="0" smtClean="0"/>
              <a:t>Abusers will typically abuse as many as 70 people before getting caught (</a:t>
            </a:r>
            <a:r>
              <a:rPr lang="en-US" sz="2400" dirty="0" err="1" smtClean="0"/>
              <a:t>Valenti</a:t>
            </a:r>
            <a:r>
              <a:rPr lang="en-US" sz="2400" dirty="0" smtClean="0"/>
              <a:t>-Hein &amp; </a:t>
            </a:r>
            <a:r>
              <a:rPr lang="en-US" sz="2400" dirty="0" err="1" smtClean="0"/>
              <a:t>Schwarts</a:t>
            </a:r>
            <a:r>
              <a:rPr lang="en-US" sz="2400" dirty="0" smtClean="0"/>
              <a:t>, 1995)</a:t>
            </a:r>
          </a:p>
          <a:p>
            <a:r>
              <a:rPr lang="en-US" sz="2400" dirty="0" smtClean="0"/>
              <a:t>3% of sexual abuse cases involving people with disabilities were ever reported to law enforcement (</a:t>
            </a:r>
            <a:r>
              <a:rPr lang="en-US" sz="2400" dirty="0" err="1" smtClean="0"/>
              <a:t>Valenti</a:t>
            </a:r>
            <a:r>
              <a:rPr lang="en-US" sz="2400" dirty="0" smtClean="0"/>
              <a:t>-Hein &amp; </a:t>
            </a:r>
            <a:r>
              <a:rPr lang="en-US" sz="2400" dirty="0" err="1" smtClean="0"/>
              <a:t>Schwarts</a:t>
            </a:r>
            <a:r>
              <a:rPr lang="en-US" sz="2400" dirty="0" smtClean="0"/>
              <a:t>, 1995)</a:t>
            </a: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Unfortunately…</a:t>
            </a:r>
            <a:endParaRPr lang="en-US" dirty="0"/>
          </a:p>
        </p:txBody>
      </p:sp>
      <p:sp>
        <p:nvSpPr>
          <p:cNvPr id="3" name="Content Placeholder 2"/>
          <p:cNvSpPr>
            <a:spLocks noGrp="1"/>
          </p:cNvSpPr>
          <p:nvPr>
            <p:ph idx="1"/>
          </p:nvPr>
        </p:nvSpPr>
        <p:spPr/>
        <p:txBody>
          <a:bodyPr/>
          <a:lstStyle/>
          <a:p>
            <a:r>
              <a:rPr lang="en-US" sz="2400" dirty="0" smtClean="0"/>
              <a:t>People with disabilities experience abuse by a greater number of perpetrators (</a:t>
            </a:r>
            <a:r>
              <a:rPr lang="en-US" sz="2400" dirty="0" err="1" smtClean="0"/>
              <a:t>Baladerian</a:t>
            </a:r>
            <a:r>
              <a:rPr lang="en-US" sz="2400" dirty="0" smtClean="0"/>
              <a:t> 1991) &amp; stay in dangerous conditions significantly longer</a:t>
            </a:r>
          </a:p>
          <a:p>
            <a:pPr lvl="1"/>
            <a:r>
              <a:rPr lang="en-US" sz="2400" dirty="0" smtClean="0"/>
              <a:t>11.3 years </a:t>
            </a:r>
            <a:r>
              <a:rPr lang="en-US" sz="2400" dirty="0" err="1" smtClean="0"/>
              <a:t>vs</a:t>
            </a:r>
            <a:r>
              <a:rPr lang="en-US" sz="2400" dirty="0" smtClean="0"/>
              <a:t> 7.1 years in situations of physical abuse</a:t>
            </a:r>
          </a:p>
          <a:p>
            <a:pPr lvl="1"/>
            <a:r>
              <a:rPr lang="en-US" sz="2400" dirty="0" smtClean="0"/>
              <a:t>8.3 years </a:t>
            </a:r>
            <a:r>
              <a:rPr lang="en-US" sz="2400" dirty="0" err="1" smtClean="0"/>
              <a:t>vs</a:t>
            </a:r>
            <a:r>
              <a:rPr lang="en-US" sz="2400" dirty="0" smtClean="0"/>
              <a:t> 4.1 years in situations of sexual abuse</a:t>
            </a:r>
          </a:p>
          <a:p>
            <a:pPr lvl="1">
              <a:buNone/>
            </a:pPr>
            <a:r>
              <a:rPr lang="en-US" sz="2400" dirty="0" smtClean="0"/>
              <a:t>    (Baylor University)</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19200"/>
            <a:ext cx="7498080" cy="4221162"/>
          </a:xfrm>
        </p:spPr>
        <p:txBody>
          <a:bodyPr>
            <a:normAutofit/>
          </a:bodyPr>
          <a:lstStyle/>
          <a:p>
            <a:pPr algn="ctr"/>
            <a:r>
              <a:rPr lang="en-US" dirty="0" smtClean="0"/>
              <a:t>It is important to remember that it is not the disability itself that increases the risk of victimization, but the societal &amp; situational factors.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14400"/>
            <a:ext cx="7498080" cy="4800600"/>
          </a:xfrm>
        </p:spPr>
        <p:txBody>
          <a:bodyPr>
            <a:normAutofit fontScale="92500" lnSpcReduction="10000"/>
          </a:bodyPr>
          <a:lstStyle/>
          <a:p>
            <a:pPr>
              <a:buNone/>
            </a:pPr>
            <a:r>
              <a:rPr lang="en-US" dirty="0" smtClean="0"/>
              <a:t>	This training was produced by The Rape Crisis Center of Coastal Horizons Center, Inc. and funded by the North Carolina Council on Developmental Disabilities.  The purpose of this production was to enhance disability providers’ capacity to serve survivors of sexual assault and domestic violence and for sexual assault and domestic violence service providers to enhance their  services. for individuals with disabilities.  The </a:t>
            </a:r>
            <a:r>
              <a:rPr lang="en-US" smtClean="0"/>
              <a:t>NCCDD </a:t>
            </a:r>
            <a:r>
              <a:rPr lang="en-US" smtClean="0"/>
              <a:t>own </a:t>
            </a:r>
            <a:r>
              <a:rPr lang="en-US" dirty="0" smtClean="0"/>
              <a:t>the rights to this production.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Myths about People with Disabilities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Myths like...</a:t>
            </a:r>
          </a:p>
          <a:p>
            <a:endParaRPr lang="en-US" dirty="0" smtClean="0"/>
          </a:p>
          <a:p>
            <a:r>
              <a:rPr lang="en-US" dirty="0" smtClean="0"/>
              <a:t>People with disabilities are:</a:t>
            </a:r>
          </a:p>
          <a:p>
            <a:r>
              <a:rPr lang="en-US" dirty="0" smtClean="0"/>
              <a:t>Not sexual beings/overly sexual.</a:t>
            </a:r>
          </a:p>
          <a:p>
            <a:r>
              <a:rPr lang="en-US" dirty="0" smtClean="0"/>
              <a:t>Do not have intimate/romantic relationships.</a:t>
            </a:r>
          </a:p>
          <a:p>
            <a:r>
              <a:rPr lang="en-US" dirty="0" smtClean="0"/>
              <a:t>Are unable to consent to sex.</a:t>
            </a:r>
          </a:p>
          <a:p>
            <a:r>
              <a:rPr lang="en-US" dirty="0" smtClean="0"/>
              <a:t>Cannot communicate thoughts or feelings.</a:t>
            </a:r>
          </a:p>
          <a:p>
            <a:r>
              <a:rPr lang="en-US" dirty="0" smtClean="0"/>
              <a:t>Are unaffected by trauma</a:t>
            </a:r>
          </a:p>
          <a:p>
            <a:r>
              <a:rPr lang="en-US" dirty="0" smtClean="0"/>
              <a:t>Must have people make decisions for them in all areas of their lives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174992" cy="1143000"/>
          </a:xfrm>
        </p:spPr>
        <p:txBody>
          <a:bodyPr>
            <a:normAutofit fontScale="90000"/>
          </a:bodyPr>
          <a:lstStyle/>
          <a:p>
            <a:pPr algn="ctr"/>
            <a:r>
              <a:rPr lang="en-US" dirty="0" smtClean="0"/>
              <a:t/>
            </a:r>
            <a:br>
              <a:rPr lang="en-US" dirty="0" smtClean="0"/>
            </a:br>
            <a:r>
              <a:rPr lang="en-US" dirty="0" smtClean="0"/>
              <a:t>Society often depicts people with disabilities as being a source of pity or inspiration </a:t>
            </a:r>
            <a:r>
              <a:rPr lang="en-US" sz="1200" dirty="0" smtClean="0"/>
              <a:t>(Shapiro, 1993)</a:t>
            </a:r>
            <a:endParaRPr lang="en-US" sz="1200" dirty="0"/>
          </a:p>
        </p:txBody>
      </p:sp>
      <p:sp>
        <p:nvSpPr>
          <p:cNvPr id="3" name="Content Placeholder 2"/>
          <p:cNvSpPr>
            <a:spLocks noGrp="1"/>
          </p:cNvSpPr>
          <p:nvPr>
            <p:ph idx="1"/>
          </p:nvPr>
        </p:nvSpPr>
        <p:spPr>
          <a:xfrm>
            <a:off x="1447800" y="2286000"/>
            <a:ext cx="7485888" cy="3962400"/>
          </a:xfrm>
        </p:spPr>
        <p:txBody>
          <a:bodyPr>
            <a:normAutofit fontScale="85000" lnSpcReduction="20000"/>
          </a:bodyPr>
          <a:lstStyle/>
          <a:p>
            <a:r>
              <a:rPr lang="en-US" dirty="0" smtClean="0"/>
              <a:t>“I can't help but wonder whether the source of this strange assumption that living our lives takes some particular kind of courage in the news media, an incredibly powerful tool in shaping the way we think about disability. Most journalists seem utterly incapable of writing or talking about a person with a disability without using phrases like ‘overcoming disability’, ‘brave’, ‘suffers from’, ‘defying the odds’, ‘wheelchair bound’, or my personal favorite, ‘inspirational’." </a:t>
            </a:r>
          </a:p>
          <a:p>
            <a:pPr>
              <a:buNone/>
            </a:pPr>
            <a:r>
              <a:rPr lang="en-US" dirty="0" smtClean="0"/>
              <a:t>						- Stella Young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Media…</a:t>
            </a:r>
            <a:endParaRPr lang="en-US" dirty="0"/>
          </a:p>
        </p:txBody>
      </p:sp>
      <p:sp>
        <p:nvSpPr>
          <p:cNvPr id="3" name="Content Placeholder 2"/>
          <p:cNvSpPr>
            <a:spLocks noGrp="1"/>
          </p:cNvSpPr>
          <p:nvPr>
            <p:ph idx="1"/>
          </p:nvPr>
        </p:nvSpPr>
        <p:spPr>
          <a:xfrm>
            <a:off x="1435608" y="1447800"/>
            <a:ext cx="7498080" cy="2286000"/>
          </a:xfrm>
        </p:spPr>
        <p:txBody>
          <a:bodyPr>
            <a:normAutofit/>
          </a:bodyPr>
          <a:lstStyle/>
          <a:p>
            <a:r>
              <a:rPr lang="en-US" sz="4400" dirty="0" smtClean="0"/>
              <a:t>Why do actors with out disabilities play people with disabilities?</a:t>
            </a:r>
            <a:endParaRPr lang="en-US" sz="4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98080" cy="1143000"/>
          </a:xfrm>
        </p:spPr>
        <p:txBody>
          <a:bodyPr/>
          <a:lstStyle/>
          <a:p>
            <a:pPr algn="ctr"/>
            <a:r>
              <a:rPr lang="en-US" dirty="0" smtClean="0"/>
              <a:t>Risk Factors</a:t>
            </a:r>
            <a:endParaRPr lang="en-US" dirty="0"/>
          </a:p>
        </p:txBody>
      </p:sp>
      <p:sp>
        <p:nvSpPr>
          <p:cNvPr id="3" name="Content Placeholder 2"/>
          <p:cNvSpPr>
            <a:spLocks noGrp="1"/>
          </p:cNvSpPr>
          <p:nvPr>
            <p:ph idx="1"/>
          </p:nvPr>
        </p:nvSpPr>
        <p:spPr>
          <a:xfrm>
            <a:off x="1219200" y="685800"/>
            <a:ext cx="7924800" cy="6172200"/>
          </a:xfrm>
        </p:spPr>
        <p:txBody>
          <a:bodyPr>
            <a:normAutofit lnSpcReduction="10000"/>
          </a:bodyPr>
          <a:lstStyle/>
          <a:p>
            <a:r>
              <a:rPr lang="en-US" sz="2400" dirty="0" smtClean="0"/>
              <a:t>Too frequently considered physically weak, emotionally unstable and/or intellectually incompetent, persons with disabilities may be viewed by perpetrators as easy targets for victimization.  </a:t>
            </a:r>
          </a:p>
          <a:p>
            <a:r>
              <a:rPr lang="en-US" sz="2400" dirty="0" smtClean="0"/>
              <a:t>Perpetrators may trust that first responders won’t believe these victims or know how to help them.</a:t>
            </a:r>
          </a:p>
          <a:p>
            <a:r>
              <a:rPr lang="en-US" sz="2400" dirty="0" smtClean="0"/>
              <a:t>Individuals with disabilities are taught values &amp; beliefs that affect behavior and social etiquette making them more likely victims.</a:t>
            </a:r>
          </a:p>
          <a:p>
            <a:pPr lvl="1"/>
            <a:r>
              <a:rPr lang="en-US" sz="2000" dirty="0" smtClean="0"/>
              <a:t>Obey the rules &amp; those in charge</a:t>
            </a:r>
          </a:p>
          <a:p>
            <a:pPr lvl="1"/>
            <a:r>
              <a:rPr lang="en-US" sz="2000" dirty="0" smtClean="0"/>
              <a:t>Don't be assertive or get angry</a:t>
            </a:r>
          </a:p>
          <a:p>
            <a:pPr lvl="1"/>
            <a:r>
              <a:rPr lang="en-US" sz="2000" dirty="0" smtClean="0"/>
              <a:t>Agree with adults or authority figures</a:t>
            </a:r>
          </a:p>
          <a:p>
            <a:pPr lvl="1"/>
            <a:r>
              <a:rPr lang="en-US" sz="2000" dirty="0" smtClean="0"/>
              <a:t>Honor other people's opinions</a:t>
            </a:r>
          </a:p>
          <a:p>
            <a:pPr lvl="1"/>
            <a:r>
              <a:rPr lang="en-US" sz="2000" dirty="0" smtClean="0"/>
              <a:t>Taught to be obedient &amp; dependent</a:t>
            </a:r>
          </a:p>
          <a:p>
            <a:pPr lvl="1"/>
            <a:r>
              <a:rPr lang="en-US" sz="2000" dirty="0" smtClean="0"/>
              <a:t>Reluctance to express negative feelings or desire for change</a:t>
            </a:r>
          </a:p>
          <a:p>
            <a:pPr lvl="1"/>
            <a:r>
              <a:rPr lang="en-US" sz="2000" dirty="0" smtClean="0"/>
              <a:t>Personal choices may not be possible</a:t>
            </a:r>
          </a:p>
          <a:p>
            <a:pPr lvl="1"/>
            <a:r>
              <a:rPr lang="en-US" sz="2000" dirty="0" smtClean="0"/>
              <a:t>Refusal is not usually accepted</a:t>
            </a:r>
          </a:p>
          <a:p>
            <a:pPr lvl="1"/>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98080" cy="1143000"/>
          </a:xfrm>
        </p:spPr>
        <p:txBody>
          <a:bodyPr/>
          <a:lstStyle/>
          <a:p>
            <a:pPr algn="ctr"/>
            <a:r>
              <a:rPr lang="en-US" dirty="0" smtClean="0"/>
              <a:t>Risk Factors</a:t>
            </a:r>
            <a:endParaRPr lang="en-US" dirty="0"/>
          </a:p>
        </p:txBody>
      </p:sp>
      <p:sp>
        <p:nvSpPr>
          <p:cNvPr id="3" name="Content Placeholder 2"/>
          <p:cNvSpPr>
            <a:spLocks noGrp="1"/>
          </p:cNvSpPr>
          <p:nvPr>
            <p:ph idx="1"/>
          </p:nvPr>
        </p:nvSpPr>
        <p:spPr>
          <a:xfrm>
            <a:off x="1371600" y="685800"/>
            <a:ext cx="7498080" cy="4800600"/>
          </a:xfrm>
        </p:spPr>
        <p:txBody>
          <a:bodyPr>
            <a:noAutofit/>
          </a:bodyPr>
          <a:lstStyle/>
          <a:p>
            <a:r>
              <a:rPr lang="en-US" sz="2400" dirty="0" smtClean="0"/>
              <a:t>Social isolation</a:t>
            </a:r>
          </a:p>
          <a:p>
            <a:r>
              <a:rPr lang="en-US" sz="2400" dirty="0" smtClean="0"/>
              <a:t>Lack of accessible transportation</a:t>
            </a:r>
          </a:p>
          <a:p>
            <a:r>
              <a:rPr lang="en-US" sz="2400" dirty="0" smtClean="0"/>
              <a:t>Reliance on others for care &amp; the use of multiple caregivers increases opportunities for abuse</a:t>
            </a:r>
          </a:p>
          <a:p>
            <a:r>
              <a:rPr lang="en-US" sz="2400" dirty="0" smtClean="0"/>
              <a:t>Communication barriers</a:t>
            </a:r>
          </a:p>
          <a:p>
            <a:r>
              <a:rPr lang="en-US" sz="2400" dirty="0" smtClean="0"/>
              <a:t>Lack of knowledge about healthy intimate relationships </a:t>
            </a:r>
          </a:p>
          <a:p>
            <a:r>
              <a:rPr lang="en-US" sz="2400" dirty="0" smtClean="0"/>
              <a:t>Lack of resources/lack of knowledge of existing resources.</a:t>
            </a:r>
          </a:p>
          <a:p>
            <a:r>
              <a:rPr lang="en-US" sz="2400" dirty="0" smtClean="0"/>
              <a:t>Poverty</a:t>
            </a:r>
          </a:p>
          <a:p>
            <a:r>
              <a:rPr lang="en-US" sz="2400" dirty="0" smtClean="0"/>
              <a:t>Lack of control of their personal affairs</a:t>
            </a:r>
          </a:p>
          <a:p>
            <a:r>
              <a:rPr lang="en-US" sz="2400" dirty="0" smtClean="0"/>
              <a:t>Perceived lack of credibility when they disclose sexual victimization</a:t>
            </a:r>
          </a:p>
          <a:p>
            <a:r>
              <a:rPr lang="en-US" sz="2400" dirty="0" smtClean="0"/>
              <a:t>Lack of support from caregiver</a:t>
            </a:r>
          </a:p>
          <a:p>
            <a:r>
              <a:rPr lang="en-US" sz="2400" dirty="0" smtClean="0"/>
              <a:t>Lack of privacy</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7498080" cy="1143000"/>
          </a:xfrm>
        </p:spPr>
        <p:txBody>
          <a:bodyPr>
            <a:normAutofit fontScale="90000"/>
          </a:bodyPr>
          <a:lstStyle/>
          <a:p>
            <a:r>
              <a:rPr lang="en-US" dirty="0" smtClean="0"/>
              <a:t>People with disabilities often receive little or no sex education.</a:t>
            </a:r>
            <a:br>
              <a:rPr lang="en-US" dirty="0" smtClean="0"/>
            </a:br>
            <a:endParaRPr lang="en-US" dirty="0"/>
          </a:p>
        </p:txBody>
      </p:sp>
      <p:sp>
        <p:nvSpPr>
          <p:cNvPr id="3" name="Content Placeholder 2"/>
          <p:cNvSpPr>
            <a:spLocks noGrp="1"/>
          </p:cNvSpPr>
          <p:nvPr>
            <p:ph idx="1"/>
          </p:nvPr>
        </p:nvSpPr>
        <p:spPr>
          <a:xfrm>
            <a:off x="1371600" y="1752600"/>
            <a:ext cx="7498080" cy="4800600"/>
          </a:xfrm>
        </p:spPr>
        <p:txBody>
          <a:bodyPr>
            <a:normAutofit fontScale="92500" lnSpcReduction="10000"/>
          </a:bodyPr>
          <a:lstStyle/>
          <a:p>
            <a:r>
              <a:rPr lang="en-US" dirty="0" smtClean="0"/>
              <a:t>Not educated in sex for fear it will "make" the individual sexually active.</a:t>
            </a:r>
          </a:p>
          <a:p>
            <a:endParaRPr lang="en-US" dirty="0" smtClean="0"/>
          </a:p>
          <a:p>
            <a:r>
              <a:rPr lang="en-US" dirty="0" smtClean="0"/>
              <a:t>Denied a sense of sexuality- not viewed as a sexual being</a:t>
            </a:r>
          </a:p>
          <a:p>
            <a:endParaRPr lang="en-US" dirty="0" smtClean="0"/>
          </a:p>
          <a:p>
            <a:r>
              <a:rPr lang="en-US" dirty="0" smtClean="0"/>
              <a:t>Believe, "what the don't know won't hurt them."</a:t>
            </a:r>
          </a:p>
          <a:p>
            <a:endParaRPr lang="en-US" dirty="0" smtClean="0"/>
          </a:p>
          <a:p>
            <a:pPr>
              <a:buNone/>
            </a:pPr>
            <a:r>
              <a:rPr lang="en-US" sz="2200" dirty="0" smtClean="0"/>
              <a:t>PCAR</a:t>
            </a:r>
            <a:endParaRPr lang="en-US"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ADA Compliance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Americans with Disabilities Act (ADA) (1990) and the ADA Amendments Act (ADAAA) (2008) require that the same full range of services be available to all people in the most integrated setting, regardless of any physical, sensory, cognitive, psychiatric, or other disability.  </a:t>
            </a:r>
          </a:p>
          <a:p>
            <a:endParaRPr lang="en-US" dirty="0" smtClean="0"/>
          </a:p>
          <a:p>
            <a:r>
              <a:rPr lang="en-US" dirty="0" smtClean="0"/>
              <a:t>All domestic violence and sexual assault agencies, regardless of size, are required by the ADA to provide accessible services to survivors with disabilities.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 DV/SA providers, examples of unlawful discrimination include...</a:t>
            </a:r>
            <a:endParaRPr lang="en-US" dirty="0"/>
          </a:p>
        </p:txBody>
      </p:sp>
      <p:sp>
        <p:nvSpPr>
          <p:cNvPr id="3" name="Content Placeholder 2"/>
          <p:cNvSpPr>
            <a:spLocks noGrp="1"/>
          </p:cNvSpPr>
          <p:nvPr>
            <p:ph idx="1"/>
          </p:nvPr>
        </p:nvSpPr>
        <p:spPr>
          <a:xfrm>
            <a:off x="1447800" y="1600200"/>
            <a:ext cx="7498080" cy="4800600"/>
          </a:xfrm>
        </p:spPr>
        <p:txBody>
          <a:bodyPr>
            <a:normAutofit fontScale="70000" lnSpcReduction="20000"/>
          </a:bodyPr>
          <a:lstStyle/>
          <a:p>
            <a:r>
              <a:rPr lang="en-US" dirty="0" smtClean="0"/>
              <a:t>Excluding a person from services based on a disability.</a:t>
            </a:r>
          </a:p>
          <a:p>
            <a:endParaRPr lang="en-US" dirty="0" smtClean="0"/>
          </a:p>
          <a:p>
            <a:r>
              <a:rPr lang="en-US" dirty="0" smtClean="0"/>
              <a:t>Providing lesser or fewer services because the person has a disability.</a:t>
            </a:r>
          </a:p>
          <a:p>
            <a:endParaRPr lang="en-US" dirty="0" smtClean="0"/>
          </a:p>
          <a:p>
            <a:r>
              <a:rPr lang="en-US" dirty="0" smtClean="0"/>
              <a:t>Failing to modify policies (if necessary) or removing architectural barriers.</a:t>
            </a:r>
          </a:p>
          <a:p>
            <a:endParaRPr lang="en-US" dirty="0" smtClean="0"/>
          </a:p>
          <a:p>
            <a:r>
              <a:rPr lang="en-US" dirty="0" smtClean="0"/>
              <a:t>Failing to provide auxiliary aids and services, such as ASL interpreters.</a:t>
            </a:r>
          </a:p>
          <a:p>
            <a:endParaRPr lang="en-US" dirty="0" smtClean="0"/>
          </a:p>
          <a:p>
            <a:r>
              <a:rPr lang="en-US" dirty="0" smtClean="0"/>
              <a:t>Denying services because a child or any other member of an individual's network of family, friends and personal care attendants has a disability.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85000" lnSpcReduction="20000"/>
          </a:bodyPr>
          <a:lstStyle/>
          <a:p>
            <a:r>
              <a:rPr lang="en-US" dirty="0" smtClean="0"/>
              <a:t>It is generally the responsibility of the person with the disability to request the modifications/accommodations/auxiliary aids &amp; services.</a:t>
            </a:r>
          </a:p>
          <a:p>
            <a:endParaRPr lang="en-US" dirty="0" smtClean="0"/>
          </a:p>
          <a:p>
            <a:r>
              <a:rPr lang="en-US" dirty="0" smtClean="0"/>
              <a:t>Agencies may not screen for disability.</a:t>
            </a:r>
          </a:p>
          <a:p>
            <a:pPr>
              <a:buNone/>
            </a:pPr>
            <a:endParaRPr lang="en-US" dirty="0" smtClean="0"/>
          </a:p>
          <a:p>
            <a:r>
              <a:rPr lang="en-US" dirty="0" smtClean="0"/>
              <a:t>But you can ask all clients across the board what accommodations they may need.</a:t>
            </a:r>
          </a:p>
          <a:p>
            <a:endParaRPr lang="en-US" dirty="0" smtClean="0"/>
          </a:p>
          <a:p>
            <a:r>
              <a:rPr lang="en-US" dirty="0" smtClean="0"/>
              <a:t>Agencies may not charge for accommodations.</a:t>
            </a:r>
          </a:p>
          <a:p>
            <a:pPr>
              <a:buNone/>
            </a:pPr>
            <a:endParaRPr lang="en-US" dirty="0" smtClean="0"/>
          </a:p>
          <a:p>
            <a:r>
              <a:rPr lang="en-US" dirty="0" smtClean="0"/>
              <a:t>Ex. a Deaf person has the right to an interpreter &amp; is not required to pay for such services.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362200"/>
            <a:ext cx="7498080" cy="1143000"/>
          </a:xfrm>
        </p:spPr>
        <p:txBody>
          <a:bodyPr>
            <a:noAutofit/>
          </a:bodyPr>
          <a:lstStyle/>
          <a:p>
            <a:pPr algn="ctr"/>
            <a:r>
              <a:rPr lang="en-US" sz="3200" dirty="0" smtClean="0"/>
              <a:t>The ADA does not require nonprofits to provide a particular auxiliary aid or service or modification if it would result in an undue burden.</a:t>
            </a:r>
            <a:br>
              <a:rPr lang="en-US" sz="3200" dirty="0" smtClean="0"/>
            </a:br>
            <a:r>
              <a:rPr lang="en-US" sz="3200" dirty="0" smtClean="0"/>
              <a:t/>
            </a:r>
            <a:br>
              <a:rPr lang="en-US" sz="3200" dirty="0" smtClean="0"/>
            </a:br>
            <a:r>
              <a:rPr lang="en-US" sz="3200" dirty="0" smtClean="0"/>
              <a:t> However!  </a:t>
            </a:r>
            <a:br>
              <a:rPr lang="en-US" sz="3200" dirty="0" smtClean="0"/>
            </a:br>
            <a:r>
              <a:rPr lang="en-US" sz="3200" dirty="0" smtClean="0"/>
              <a:t/>
            </a:r>
            <a:br>
              <a:rPr lang="en-US" sz="3200" dirty="0" smtClean="0"/>
            </a:br>
            <a:r>
              <a:rPr lang="en-US" sz="3200" dirty="0" smtClean="0"/>
              <a:t>Demonstrating undue burden does not exempt the agency from compliance with the ADA. </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Did You Know?</a:t>
            </a:r>
            <a:endParaRPr lang="en-US" dirty="0"/>
          </a:p>
        </p:txBody>
      </p:sp>
      <p:sp>
        <p:nvSpPr>
          <p:cNvPr id="3" name="Content Placeholder 2"/>
          <p:cNvSpPr>
            <a:spLocks noGrp="1"/>
          </p:cNvSpPr>
          <p:nvPr>
            <p:ph idx="1"/>
          </p:nvPr>
        </p:nvSpPr>
        <p:spPr>
          <a:xfrm>
            <a:off x="1371600" y="1905000"/>
            <a:ext cx="7498080" cy="3048000"/>
          </a:xfrm>
        </p:spPr>
        <p:txBody>
          <a:bodyPr/>
          <a:lstStyle/>
          <a:p>
            <a:r>
              <a:rPr lang="en-US" dirty="0" smtClean="0"/>
              <a:t>56.7 million or 19% of Americans have a disability (US Census, 2010)</a:t>
            </a:r>
          </a:p>
          <a:p>
            <a:endParaRPr lang="en-US" dirty="0" smtClean="0"/>
          </a:p>
          <a:p>
            <a:r>
              <a:rPr lang="en-US" dirty="0" smtClean="0"/>
              <a:t>Individuals with disabilities are the fastest growing minority group in the US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498080" cy="4800600"/>
          </a:xfrm>
        </p:spPr>
        <p:txBody>
          <a:bodyPr>
            <a:noAutofit/>
          </a:bodyPr>
          <a:lstStyle/>
          <a:p>
            <a:r>
              <a:rPr lang="en-US" sz="2800" dirty="0" smtClean="0"/>
              <a:t>For example: if installing an elevator in an old building is prohibitively expensive, a reasonable modification may be to hold meetings on the ground floor of the building or at an alternative accessible location.</a:t>
            </a:r>
          </a:p>
          <a:p>
            <a:pPr>
              <a:buNone/>
            </a:pPr>
            <a:endParaRPr lang="en-US" sz="2800" dirty="0" smtClean="0"/>
          </a:p>
          <a:p>
            <a:r>
              <a:rPr lang="en-US" sz="2800" dirty="0" smtClean="0"/>
              <a:t>It may also be an undue burden for crisis center staff to provide personal care services for clients who require assistance.  </a:t>
            </a:r>
          </a:p>
          <a:p>
            <a:endParaRPr lang="en-US" sz="2800" dirty="0" smtClean="0"/>
          </a:p>
          <a:p>
            <a:r>
              <a:rPr lang="en-US" sz="2800" dirty="0" smtClean="0"/>
              <a:t>In that case, a reasonable modification might be setting up agreements with a local home health provider.</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Examples of ways to promote agency accessibility to people with disabilities...</a:t>
            </a:r>
            <a:endParaRPr lang="en-US" sz="3600" dirty="0"/>
          </a:p>
        </p:txBody>
      </p:sp>
      <p:sp>
        <p:nvSpPr>
          <p:cNvPr id="3" name="Content Placeholder 2"/>
          <p:cNvSpPr>
            <a:spLocks noGrp="1"/>
          </p:cNvSpPr>
          <p:nvPr>
            <p:ph idx="1"/>
          </p:nvPr>
        </p:nvSpPr>
        <p:spPr>
          <a:xfrm>
            <a:off x="1295400" y="1676400"/>
            <a:ext cx="7498080" cy="4800600"/>
          </a:xfrm>
        </p:spPr>
        <p:txBody>
          <a:bodyPr>
            <a:normAutofit fontScale="77500" lnSpcReduction="20000"/>
          </a:bodyPr>
          <a:lstStyle/>
          <a:p>
            <a:r>
              <a:rPr lang="en-US" dirty="0" smtClean="0"/>
              <a:t>Installing ramps or a wheelchair platform.</a:t>
            </a:r>
          </a:p>
          <a:p>
            <a:endParaRPr lang="en-US" dirty="0" smtClean="0"/>
          </a:p>
          <a:p>
            <a:r>
              <a:rPr lang="en-US" dirty="0" smtClean="0"/>
              <a:t>Hiring qualified people with disabilities</a:t>
            </a:r>
          </a:p>
          <a:p>
            <a:endParaRPr lang="en-US" dirty="0" smtClean="0"/>
          </a:p>
          <a:p>
            <a:r>
              <a:rPr lang="en-US" dirty="0" smtClean="0"/>
              <a:t>Designing an accessible website.</a:t>
            </a:r>
          </a:p>
          <a:p>
            <a:endParaRPr lang="en-US" dirty="0" smtClean="0"/>
          </a:p>
          <a:p>
            <a:r>
              <a:rPr lang="en-US" dirty="0" smtClean="0"/>
              <a:t>Repositioning shelves so that someone using a wheelchair can reach materials.</a:t>
            </a:r>
          </a:p>
          <a:p>
            <a:endParaRPr lang="en-US" dirty="0" smtClean="0"/>
          </a:p>
          <a:p>
            <a:r>
              <a:rPr lang="en-US" dirty="0" smtClean="0"/>
              <a:t>Adding flexibility in counseling sessions for people with cognitive disabilities who may need shorter sessions for a longer period of time or conversely may need slightly longer sessions.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fontScale="85000" lnSpcReduction="20000"/>
          </a:bodyPr>
          <a:lstStyle/>
          <a:p>
            <a:r>
              <a:rPr lang="en-US" dirty="0" smtClean="0"/>
              <a:t>Rearranging furniture to prevent barriers through out the building.</a:t>
            </a:r>
          </a:p>
          <a:p>
            <a:endParaRPr lang="en-US" dirty="0" smtClean="0"/>
          </a:p>
          <a:p>
            <a:r>
              <a:rPr lang="en-US" dirty="0" smtClean="0"/>
              <a:t>Installing flashing smoke alarms.</a:t>
            </a:r>
          </a:p>
          <a:p>
            <a:endParaRPr lang="en-US" dirty="0" smtClean="0"/>
          </a:p>
          <a:p>
            <a:r>
              <a:rPr lang="en-US" dirty="0" smtClean="0"/>
              <a:t>Changing doorknobs to levers.</a:t>
            </a:r>
          </a:p>
          <a:p>
            <a:endParaRPr lang="en-US" dirty="0" smtClean="0"/>
          </a:p>
          <a:p>
            <a:r>
              <a:rPr lang="en-US" dirty="0" smtClean="0"/>
              <a:t>Insulating pipes under sinks so that uncovered pipes do not burn the legs of people who use wheelchairs.</a:t>
            </a:r>
          </a:p>
          <a:p>
            <a:endParaRPr lang="en-US" dirty="0" smtClean="0"/>
          </a:p>
          <a:p>
            <a:r>
              <a:rPr lang="en-US" dirty="0" smtClean="0"/>
              <a:t>Lowering paper towel dispensers.</a:t>
            </a:r>
          </a:p>
          <a:p>
            <a:endParaRPr lang="en-US" dirty="0" smtClean="0"/>
          </a:p>
          <a:p>
            <a:r>
              <a:rPr lang="en-US" dirty="0" smtClean="0"/>
              <a:t>Providing low, flat carpet.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14400"/>
            <a:ext cx="7498080" cy="4800600"/>
          </a:xfrm>
        </p:spPr>
        <p:txBody>
          <a:bodyPr>
            <a:normAutofit fontScale="85000" lnSpcReduction="20000"/>
          </a:bodyPr>
          <a:lstStyle/>
          <a:p>
            <a:r>
              <a:rPr lang="en-US" dirty="0" smtClean="0"/>
              <a:t>Contract with a local certified ASL interpreter for intake and counseling sessions and as otherwise necessary.</a:t>
            </a:r>
          </a:p>
          <a:p>
            <a:endParaRPr lang="en-US" dirty="0" smtClean="0"/>
          </a:p>
          <a:p>
            <a:r>
              <a:rPr lang="en-US" dirty="0" smtClean="0"/>
              <a:t>Offer agency rules, literature and materials in alternate formats (Braille, large print, simplified language, audio, video with interpretation in ASL)</a:t>
            </a:r>
          </a:p>
          <a:p>
            <a:endParaRPr lang="en-US" dirty="0" smtClean="0"/>
          </a:p>
          <a:p>
            <a:r>
              <a:rPr lang="en-US" dirty="0" smtClean="0"/>
              <a:t>Ensure that a telephone is equipped with a TTY (telecommunication device for the Deaf) and that staff/volunteers receive adequate training on using the TTY and are familiar with relay services.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09600"/>
            <a:ext cx="7498080" cy="5867400"/>
          </a:xfrm>
        </p:spPr>
        <p:txBody>
          <a:bodyPr>
            <a:normAutofit fontScale="85000" lnSpcReduction="20000"/>
          </a:bodyPr>
          <a:lstStyle/>
          <a:p>
            <a:r>
              <a:rPr lang="en-US" dirty="0" smtClean="0"/>
              <a:t>You must allow service animals within the agency.  They are not pets but are specifically trained to assist with mobility, tasks or alerts.</a:t>
            </a:r>
          </a:p>
          <a:p>
            <a:endParaRPr lang="en-US" dirty="0" smtClean="0"/>
          </a:p>
          <a:p>
            <a:r>
              <a:rPr lang="en-US" dirty="0" smtClean="0"/>
              <a:t>Provide community outreach services targeted to people with disabilities.</a:t>
            </a:r>
          </a:p>
          <a:p>
            <a:endParaRPr lang="en-US" dirty="0" smtClean="0"/>
          </a:p>
          <a:p>
            <a:r>
              <a:rPr lang="en-US" dirty="0" smtClean="0"/>
              <a:t>Include various aspects of disability &amp; disability resources at staff/volunteer trainings.</a:t>
            </a:r>
          </a:p>
          <a:p>
            <a:endParaRPr lang="en-US" dirty="0" smtClean="0"/>
          </a:p>
          <a:p>
            <a:r>
              <a:rPr lang="en-US" dirty="0" smtClean="0"/>
              <a:t>Agency events, fundraisers &amp; volunteer opportunities are accessible to people with disabilities (material in accessible formats, held in accessible locations, accessible transportation is available.)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Values Embraced by the Disability Community</a:t>
            </a:r>
            <a:endParaRPr lang="en-US" dirty="0"/>
          </a:p>
        </p:txBody>
      </p:sp>
      <p:sp>
        <p:nvSpPr>
          <p:cNvPr id="3" name="Content Placeholder 2"/>
          <p:cNvSpPr>
            <a:spLocks noGrp="1"/>
          </p:cNvSpPr>
          <p:nvPr>
            <p:ph idx="1"/>
          </p:nvPr>
        </p:nvSpPr>
        <p:spPr>
          <a:xfrm>
            <a:off x="1371600" y="1752600"/>
            <a:ext cx="7498080" cy="4800600"/>
          </a:xfrm>
        </p:spPr>
        <p:txBody>
          <a:bodyPr>
            <a:normAutofit fontScale="70000" lnSpcReduction="20000"/>
          </a:bodyPr>
          <a:lstStyle/>
          <a:p>
            <a:r>
              <a:rPr lang="en-US" dirty="0" smtClean="0"/>
              <a:t>Nothing about us with out us!</a:t>
            </a:r>
          </a:p>
          <a:p>
            <a:endParaRPr lang="en-US" dirty="0" smtClean="0"/>
          </a:p>
          <a:p>
            <a:r>
              <a:rPr lang="en-US" dirty="0" smtClean="0"/>
              <a:t>Self advocacy</a:t>
            </a:r>
          </a:p>
          <a:p>
            <a:endParaRPr lang="en-US" dirty="0" smtClean="0"/>
          </a:p>
          <a:p>
            <a:r>
              <a:rPr lang="en-US" dirty="0" smtClean="0"/>
              <a:t>Inclusion</a:t>
            </a:r>
          </a:p>
          <a:p>
            <a:endParaRPr lang="en-US" dirty="0" smtClean="0"/>
          </a:p>
          <a:p>
            <a:r>
              <a:rPr lang="en-US" dirty="0" smtClean="0"/>
              <a:t>Self-Determination</a:t>
            </a:r>
          </a:p>
          <a:p>
            <a:endParaRPr lang="en-US" dirty="0" smtClean="0"/>
          </a:p>
          <a:p>
            <a:r>
              <a:rPr lang="en-US" dirty="0" smtClean="0"/>
              <a:t>Diversity</a:t>
            </a:r>
          </a:p>
          <a:p>
            <a:endParaRPr lang="en-US" dirty="0" smtClean="0"/>
          </a:p>
          <a:p>
            <a:r>
              <a:rPr lang="en-US" dirty="0" smtClean="0"/>
              <a:t>Person 1st language</a:t>
            </a:r>
          </a:p>
          <a:p>
            <a:endParaRPr lang="en-US" dirty="0" smtClean="0"/>
          </a:p>
          <a:p>
            <a:r>
              <a:rPr lang="en-US" dirty="0" smtClean="0"/>
              <a:t>Wheel chair etiquette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lstStyle/>
          <a:p>
            <a:pPr algn="ctr"/>
            <a:r>
              <a:rPr lang="en-US" dirty="0" smtClean="0"/>
              <a:t>Do’s and Don’ts</a:t>
            </a:r>
            <a:endParaRPr lang="en-US" dirty="0"/>
          </a:p>
        </p:txBody>
      </p:sp>
      <p:sp>
        <p:nvSpPr>
          <p:cNvPr id="3" name="Content Placeholder 2"/>
          <p:cNvSpPr>
            <a:spLocks noGrp="1"/>
          </p:cNvSpPr>
          <p:nvPr>
            <p:ph idx="1"/>
          </p:nvPr>
        </p:nvSpPr>
        <p:spPr>
          <a:xfrm>
            <a:off x="1295400" y="1066800"/>
            <a:ext cx="7498080" cy="5257800"/>
          </a:xfrm>
        </p:spPr>
        <p:txBody>
          <a:bodyPr>
            <a:normAutofit fontScale="77500" lnSpcReduction="20000"/>
          </a:bodyPr>
          <a:lstStyle/>
          <a:p>
            <a:pPr algn="ctr">
              <a:buNone/>
            </a:pPr>
            <a:r>
              <a:rPr lang="en-US" dirty="0" smtClean="0"/>
              <a:t>DO:</a:t>
            </a:r>
          </a:p>
          <a:p>
            <a:r>
              <a:rPr lang="en-US" dirty="0" smtClean="0"/>
              <a:t>Look directly at the person so that they know you are speaking to and listening to them.</a:t>
            </a:r>
          </a:p>
          <a:p>
            <a:r>
              <a:rPr lang="en-US" dirty="0" smtClean="0"/>
              <a:t>Be aware that it is possible that this person has not had appropriate sex education or social skills training.</a:t>
            </a:r>
          </a:p>
          <a:p>
            <a:r>
              <a:rPr lang="en-US" dirty="0" smtClean="0"/>
              <a:t>Use short, simple, direct and concrete sentences &amp; questions (but avoid patronization).  It's possible that under pressure the person may regress to a lower level of understanding</a:t>
            </a:r>
          </a:p>
          <a:p>
            <a:r>
              <a:rPr lang="en-US" dirty="0" smtClean="0"/>
              <a:t>Observe for facial or non-verbal cues that a person may not understand a request or question.  </a:t>
            </a:r>
          </a:p>
          <a:p>
            <a:pPr lvl="1"/>
            <a:r>
              <a:rPr lang="en-US" dirty="0" smtClean="0"/>
              <a:t>Restate it using different words (speaking louder does not help if the person is not understanding the meaning of your words)</a:t>
            </a:r>
          </a:p>
          <a:p>
            <a:pPr lvl="1"/>
            <a:r>
              <a:rPr lang="en-US" dirty="0" smtClean="0"/>
              <a:t>Be sure you are only asking one thing at a time in each question.</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pPr algn="ctr"/>
            <a:r>
              <a:rPr lang="en-US" dirty="0" smtClean="0"/>
              <a:t>Do’s and Don’ts</a:t>
            </a:r>
            <a:endParaRPr lang="en-US" dirty="0"/>
          </a:p>
        </p:txBody>
      </p:sp>
      <p:sp>
        <p:nvSpPr>
          <p:cNvPr id="3" name="Content Placeholder 2"/>
          <p:cNvSpPr>
            <a:spLocks noGrp="1"/>
          </p:cNvSpPr>
          <p:nvPr>
            <p:ph idx="1"/>
          </p:nvPr>
        </p:nvSpPr>
        <p:spPr>
          <a:xfrm>
            <a:off x="1219200" y="990600"/>
            <a:ext cx="7498080" cy="5638800"/>
          </a:xfrm>
        </p:spPr>
        <p:txBody>
          <a:bodyPr>
            <a:normAutofit fontScale="70000" lnSpcReduction="20000"/>
          </a:bodyPr>
          <a:lstStyle/>
          <a:p>
            <a:pPr algn="ctr">
              <a:buNone/>
            </a:pPr>
            <a:r>
              <a:rPr lang="en-US" dirty="0" smtClean="0"/>
              <a:t>DO</a:t>
            </a:r>
          </a:p>
          <a:p>
            <a:r>
              <a:rPr lang="en-US" dirty="0" smtClean="0"/>
              <a:t>Gently guide the person back to the question or topic if they get off on tangents.</a:t>
            </a:r>
          </a:p>
          <a:p>
            <a:r>
              <a:rPr lang="en-US" dirty="0" smtClean="0"/>
              <a:t>Ask the person to repeat words or gestures if you do not understand.</a:t>
            </a:r>
          </a:p>
          <a:p>
            <a:r>
              <a:rPr lang="en-US" dirty="0" smtClean="0"/>
              <a:t>Let the person finish what they are saying.  </a:t>
            </a:r>
          </a:p>
          <a:p>
            <a:r>
              <a:rPr lang="en-US" dirty="0" smtClean="0"/>
              <a:t>If possible, do not supply the ending.</a:t>
            </a:r>
          </a:p>
          <a:p>
            <a:r>
              <a:rPr lang="en-US" dirty="0" smtClean="0"/>
              <a:t>If necessary, use gestures or pictures that may help to express an idea or help the person to understand spoken words or gestures.</a:t>
            </a:r>
          </a:p>
          <a:p>
            <a:r>
              <a:rPr lang="en-US" dirty="0" smtClean="0"/>
              <a:t>Beware of the "echo effect.“ The person may repeat the last thing they heard.</a:t>
            </a:r>
          </a:p>
          <a:p>
            <a:r>
              <a:rPr lang="en-US" dirty="0" smtClean="0"/>
              <a:t>Try to limit distractions as much as possible.</a:t>
            </a:r>
          </a:p>
          <a:p>
            <a:r>
              <a:rPr lang="en-US" dirty="0" smtClean="0"/>
              <a:t>Go slow! Check for understanding by asking simple questions.</a:t>
            </a:r>
          </a:p>
          <a:p>
            <a:r>
              <a:rPr lang="en-US" dirty="0" smtClean="0"/>
              <a:t>Encourage questions!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Do’s and Don’ts </a:t>
            </a:r>
            <a:endParaRPr lang="en-US" dirty="0"/>
          </a:p>
        </p:txBody>
      </p:sp>
      <p:sp>
        <p:nvSpPr>
          <p:cNvPr id="3" name="Content Placeholder 2"/>
          <p:cNvSpPr>
            <a:spLocks noGrp="1"/>
          </p:cNvSpPr>
          <p:nvPr>
            <p:ph idx="1"/>
          </p:nvPr>
        </p:nvSpPr>
        <p:spPr/>
        <p:txBody>
          <a:bodyPr>
            <a:normAutofit fontScale="77500" lnSpcReduction="20000"/>
          </a:bodyPr>
          <a:lstStyle/>
          <a:p>
            <a:pPr algn="ctr">
              <a:buNone/>
            </a:pPr>
            <a:r>
              <a:rPr lang="en-US" dirty="0" smtClean="0"/>
              <a:t>DON’T</a:t>
            </a:r>
          </a:p>
          <a:p>
            <a:r>
              <a:rPr lang="en-US" dirty="0" smtClean="0"/>
              <a:t>Do not make assumptions that the person has understood you or previously understood what they were told.  Always double &amp; triple check.</a:t>
            </a:r>
          </a:p>
          <a:p>
            <a:r>
              <a:rPr lang="en-US" dirty="0" smtClean="0"/>
              <a:t>Do not pretend to understand what the person is saying.  This will only frustrate you and the person. This is especially true for people with "atypical speech" (</a:t>
            </a:r>
            <a:r>
              <a:rPr lang="en-US" dirty="0" err="1" smtClean="0"/>
              <a:t>ie</a:t>
            </a:r>
            <a:r>
              <a:rPr lang="en-US" dirty="0" smtClean="0"/>
              <a:t> some people who have CP or Down Syndrome).  If you are unsure of what someone says, ask for clarification!</a:t>
            </a:r>
          </a:p>
          <a:p>
            <a:r>
              <a:rPr lang="en-US" dirty="0" smtClean="0"/>
              <a:t>Do not guide the person toward the answer.</a:t>
            </a:r>
          </a:p>
          <a:p>
            <a:r>
              <a:rPr lang="en-US" dirty="0" smtClean="0"/>
              <a:t>Do not confuse a slow response with inability to think (i.e. many people with CP do not have any intellectual limitations).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lstStyle/>
          <a:p>
            <a:pPr algn="ctr"/>
            <a:r>
              <a:rPr lang="en-US" dirty="0" smtClean="0"/>
              <a:t>ASL Interpreters</a:t>
            </a:r>
            <a:endParaRPr lang="en-US" dirty="0"/>
          </a:p>
        </p:txBody>
      </p:sp>
      <p:sp>
        <p:nvSpPr>
          <p:cNvPr id="3" name="Content Placeholder 2"/>
          <p:cNvSpPr>
            <a:spLocks noGrp="1"/>
          </p:cNvSpPr>
          <p:nvPr>
            <p:ph idx="1"/>
          </p:nvPr>
        </p:nvSpPr>
        <p:spPr>
          <a:xfrm>
            <a:off x="1295400" y="609600"/>
            <a:ext cx="7498080" cy="5943600"/>
          </a:xfrm>
        </p:spPr>
        <p:txBody>
          <a:bodyPr>
            <a:noAutofit/>
          </a:bodyPr>
          <a:lstStyle/>
          <a:p>
            <a:r>
              <a:rPr lang="en-US" sz="2000" dirty="0" smtClean="0"/>
              <a:t>Ensure interpreter is licensed and qualified (check on www.rid.org (Registry of Interpreters for the Deaf to find qualified, licensed interpreters in your area)</a:t>
            </a:r>
          </a:p>
          <a:p>
            <a:r>
              <a:rPr lang="en-US" sz="2000" dirty="0" smtClean="0"/>
              <a:t>Upon arrival interpreter seek out contact &amp; (d)Deaf individual to discuss logistics</a:t>
            </a:r>
          </a:p>
          <a:p>
            <a:r>
              <a:rPr lang="en-US" sz="2000" dirty="0" smtClean="0"/>
              <a:t>Be aware of lighting and backgrounds</a:t>
            </a:r>
          </a:p>
          <a:p>
            <a:r>
              <a:rPr lang="en-US" sz="2000" dirty="0" smtClean="0"/>
              <a:t>Interpreter should be in (d)Deaf person's line of sight</a:t>
            </a:r>
          </a:p>
          <a:p>
            <a:r>
              <a:rPr lang="en-US" sz="2000" dirty="0" smtClean="0"/>
              <a:t>Understand interpreter will interpret all communication that occurs including environmental sounds (cell phones)</a:t>
            </a:r>
          </a:p>
          <a:p>
            <a:r>
              <a:rPr lang="en-US" sz="2000" dirty="0" smtClean="0"/>
              <a:t>Speak directly to the (d)Deaf individual not the interpreter</a:t>
            </a:r>
          </a:p>
          <a:p>
            <a:r>
              <a:rPr lang="en-US" sz="2000" dirty="0" smtClean="0"/>
              <a:t>Speak naturally</a:t>
            </a:r>
          </a:p>
          <a:p>
            <a:r>
              <a:rPr lang="en-US" sz="2000" dirty="0" smtClean="0"/>
              <a:t>One person speak/sign at a time</a:t>
            </a:r>
          </a:p>
          <a:p>
            <a:r>
              <a:rPr lang="en-US" sz="2000" dirty="0" smtClean="0"/>
              <a:t>Realize that the interpreted conversation may require more time</a:t>
            </a:r>
          </a:p>
          <a:p>
            <a:r>
              <a:rPr lang="en-US" sz="2000" dirty="0" smtClean="0"/>
              <a:t>Avoid asking the interpreter for opinions or comments on the content of the meeting or information about the (d)Deaf person</a:t>
            </a:r>
          </a:p>
          <a:p>
            <a:r>
              <a:rPr lang="en-US" sz="2000" dirty="0" smtClean="0"/>
              <a:t>ASL interpreting is physically and cognitively demanding and may require occasional breaks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Developmental Disabilities</a:t>
            </a:r>
            <a:endParaRPr lang="en-US" dirty="0"/>
          </a:p>
        </p:txBody>
      </p:sp>
      <p:sp>
        <p:nvSpPr>
          <p:cNvPr id="3" name="Content Placeholder 2"/>
          <p:cNvSpPr>
            <a:spLocks noGrp="1"/>
          </p:cNvSpPr>
          <p:nvPr>
            <p:ph idx="1"/>
          </p:nvPr>
        </p:nvSpPr>
        <p:spPr/>
        <p:txBody>
          <a:bodyPr>
            <a:normAutofit/>
          </a:bodyPr>
          <a:lstStyle/>
          <a:p>
            <a:r>
              <a:rPr lang="en-US" sz="2400" dirty="0" smtClean="0"/>
              <a:t>Chronic disability that manifests before adulthood (age 21) and is likely to continue indefinitely.  </a:t>
            </a:r>
          </a:p>
          <a:p>
            <a:endParaRPr lang="en-US" sz="2400" dirty="0" smtClean="0"/>
          </a:p>
          <a:p>
            <a:r>
              <a:rPr lang="en-US" sz="2400" dirty="0" smtClean="0"/>
              <a:t>Results in substantial functional limitations in 3 or more of the following areas for major life activity:</a:t>
            </a:r>
          </a:p>
          <a:p>
            <a:pPr lvl="1"/>
            <a:r>
              <a:rPr lang="en-US" sz="2000" dirty="0" smtClean="0"/>
              <a:t>1. Self-care</a:t>
            </a:r>
          </a:p>
          <a:p>
            <a:pPr lvl="1"/>
            <a:r>
              <a:rPr lang="en-US" sz="2000" dirty="0" smtClean="0"/>
              <a:t>2. Receptive and expressive language</a:t>
            </a:r>
          </a:p>
          <a:p>
            <a:pPr lvl="1"/>
            <a:r>
              <a:rPr lang="en-US" sz="2000" dirty="0" smtClean="0"/>
              <a:t>3. Learning</a:t>
            </a:r>
          </a:p>
          <a:p>
            <a:pPr lvl="1"/>
            <a:r>
              <a:rPr lang="en-US" sz="2000" dirty="0" smtClean="0"/>
              <a:t>4. Mobility</a:t>
            </a:r>
          </a:p>
          <a:p>
            <a:pPr lvl="1"/>
            <a:r>
              <a:rPr lang="en-US" sz="2000" dirty="0" smtClean="0"/>
              <a:t>5. Self-direction</a:t>
            </a:r>
          </a:p>
          <a:p>
            <a:pPr lvl="1"/>
            <a:r>
              <a:rPr lang="en-US" sz="2000" dirty="0" smtClean="0"/>
              <a:t>6. Capacity for independent living and/or</a:t>
            </a:r>
          </a:p>
          <a:p>
            <a:pPr lvl="1"/>
            <a:r>
              <a:rPr lang="en-US" sz="2000" dirty="0" smtClean="0"/>
              <a:t>7. Economic self-sufficiency</a:t>
            </a:r>
            <a:endParaRPr 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Mandatory Reporting</a:t>
            </a:r>
            <a:endParaRPr lang="en-US" dirty="0"/>
          </a:p>
        </p:txBody>
      </p:sp>
      <p:sp>
        <p:nvSpPr>
          <p:cNvPr id="3" name="Content Placeholder 2"/>
          <p:cNvSpPr>
            <a:spLocks noGrp="1"/>
          </p:cNvSpPr>
          <p:nvPr>
            <p:ph idx="1"/>
          </p:nvPr>
        </p:nvSpPr>
        <p:spPr/>
        <p:txBody>
          <a:bodyPr>
            <a:normAutofit/>
          </a:bodyPr>
          <a:lstStyle/>
          <a:p>
            <a:r>
              <a:rPr lang="en-US" dirty="0" smtClean="0"/>
              <a:t>GS_108A-Article 6 Protection of the Abused, Neglected, or Exploited Disabled Adult Act</a:t>
            </a:r>
          </a:p>
          <a:p>
            <a:endParaRPr lang="en-US" dirty="0" smtClean="0"/>
          </a:p>
          <a:p>
            <a:r>
              <a:rPr lang="en-US" dirty="0" smtClean="0"/>
              <a:t>GS-14 Article 7A Rape &amp; Other Sex Offenses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7498080" cy="1143000"/>
          </a:xfrm>
        </p:spPr>
        <p:txBody>
          <a:bodyPr/>
          <a:lstStyle/>
          <a:p>
            <a:pPr algn="ctr"/>
            <a:r>
              <a:rPr lang="en-US" dirty="0" smtClean="0"/>
              <a:t>Article 6</a:t>
            </a:r>
            <a:endParaRPr lang="en-US" dirty="0"/>
          </a:p>
        </p:txBody>
      </p:sp>
      <p:sp>
        <p:nvSpPr>
          <p:cNvPr id="3" name="Content Placeholder 2"/>
          <p:cNvSpPr>
            <a:spLocks noGrp="1"/>
          </p:cNvSpPr>
          <p:nvPr>
            <p:ph idx="1"/>
          </p:nvPr>
        </p:nvSpPr>
        <p:spPr>
          <a:xfrm>
            <a:off x="1143000" y="762000"/>
            <a:ext cx="7498080" cy="5943600"/>
          </a:xfrm>
        </p:spPr>
        <p:txBody>
          <a:bodyPr>
            <a:normAutofit fontScale="62500" lnSpcReduction="20000"/>
          </a:bodyPr>
          <a:lstStyle/>
          <a:p>
            <a:pPr algn="ctr">
              <a:buNone/>
            </a:pPr>
            <a:r>
              <a:rPr lang="en-US" sz="5100" dirty="0" smtClean="0"/>
              <a:t>Protection of the Abused, Neglected or Exploited Disabled Adult Act</a:t>
            </a:r>
          </a:p>
          <a:p>
            <a:pPr algn="ctr">
              <a:buNone/>
            </a:pPr>
            <a:endParaRPr lang="en-US" sz="5100" dirty="0" smtClean="0"/>
          </a:p>
          <a:p>
            <a:pPr algn="ctr">
              <a:buNone/>
            </a:pPr>
            <a:r>
              <a:rPr lang="en-US" dirty="0" smtClean="0"/>
              <a:t>The words "disabled adult" shall mean any person 18 years of age or over or any lawfully emancipated minor who is present in the State of North Carolina and who is physically or mentally incapacitated due to mental retardation, cerebral palsy, epilepsy or autism; organic brain damage caused by advanced age or other physical degeneration in connection therewith; or due to conditions incurred at any age which are the result of accident, organic brain damage, mental or physical illness, or continued consumption or absorption of substances.</a:t>
            </a:r>
          </a:p>
          <a:p>
            <a:pPr algn="ctr">
              <a:buNone/>
            </a:pPr>
            <a:r>
              <a:rPr lang="en-US" dirty="0" smtClean="0"/>
              <a:t>     A "disabled adult" shall be "in need of protective services" if that person, due to his physical or mental incapacity, is unable to perform or obtain for himself essential services and if that person is without able, responsible, and willing persons to perform or obtain for his essential services.</a:t>
            </a:r>
          </a:p>
          <a:p>
            <a:pPr algn="ctr">
              <a:buNone/>
            </a:pPr>
            <a:endParaRPr lang="en-US" dirty="0" smtClean="0"/>
          </a:p>
          <a:p>
            <a:pPr algn="ctr">
              <a:buNone/>
            </a:pPr>
            <a:r>
              <a:rPr lang="en-US" dirty="0" smtClean="0"/>
              <a:t>**This is the language used in the statute, not the preferable way to discuss persons with disabilities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Article 6 Continued…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 108A-102.  Duty to report; content of report; immunity.</a:t>
            </a:r>
          </a:p>
          <a:p>
            <a:r>
              <a:rPr lang="en-US" dirty="0" smtClean="0"/>
              <a:t>(a)        Any person having reasonable cause to believe that a disabled adult is in need of protective services shall report such information to the director.</a:t>
            </a:r>
          </a:p>
          <a:p>
            <a:r>
              <a:rPr lang="en-US" dirty="0" smtClean="0"/>
              <a:t>(b)        The report may be made orally or in writing. The report shall include the name and address of the disabled adult; the name and address of the disabled adult's caretaker; the age of the disabled adult; the nature and extent of the disabled adult's injury or condition resulting from abuse or neglect; and other pertinent information.</a:t>
            </a:r>
          </a:p>
          <a:p>
            <a:r>
              <a:rPr lang="en-US" dirty="0" smtClean="0"/>
              <a:t>(c)        Anyone who makes a report pursuant to this statute, who testifies in any judicial proceeding arising from the report, or who participates in a required evaluation shall be immune from any civil or criminal liability on account of such report or testimony or participation, unless such person acted in bad faith or with a malicious purpose. (1973, c. 1378, s. 1; 1975, c. 797; 1981, c. 275, s. 1.)</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lstStyle/>
          <a:p>
            <a:pPr>
              <a:buNone/>
            </a:pPr>
            <a:endParaRPr lang="en-US" dirty="0" smtClean="0"/>
          </a:p>
          <a:p>
            <a:pPr>
              <a:buNone/>
            </a:pPr>
            <a:r>
              <a:rPr lang="en-US" dirty="0" smtClean="0"/>
              <a:t>Who Must Report?</a:t>
            </a:r>
          </a:p>
          <a:p>
            <a:r>
              <a:rPr lang="en-US" dirty="0" smtClean="0"/>
              <a:t>Any person who has reasonable cause to believe than a person with a disability is in need of protective services.</a:t>
            </a:r>
          </a:p>
          <a:p>
            <a:pPr>
              <a:buNone/>
            </a:pPr>
            <a:r>
              <a:rPr lang="en-US" dirty="0" smtClean="0"/>
              <a:t>What Does That Mean?</a:t>
            </a:r>
          </a:p>
          <a:p>
            <a:r>
              <a:rPr lang="en-US" dirty="0" smtClean="0"/>
              <a:t>If there is suspicion that someone is being abused, neglected or exploited, you must make a DSS report.</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pPr algn="ctr"/>
            <a:r>
              <a:rPr lang="en-US" dirty="0" smtClean="0"/>
              <a:t>What is...</a:t>
            </a:r>
            <a:endParaRPr lang="en-US" dirty="0"/>
          </a:p>
        </p:txBody>
      </p:sp>
      <p:sp>
        <p:nvSpPr>
          <p:cNvPr id="3" name="Content Placeholder 2"/>
          <p:cNvSpPr>
            <a:spLocks noGrp="1"/>
          </p:cNvSpPr>
          <p:nvPr>
            <p:ph idx="1"/>
          </p:nvPr>
        </p:nvSpPr>
        <p:spPr>
          <a:xfrm>
            <a:off x="1295400" y="990600"/>
            <a:ext cx="7498080" cy="5105400"/>
          </a:xfrm>
        </p:spPr>
        <p:txBody>
          <a:bodyPr>
            <a:normAutofit fontScale="92500"/>
          </a:bodyPr>
          <a:lstStyle/>
          <a:p>
            <a:pPr>
              <a:buNone/>
            </a:pPr>
            <a:r>
              <a:rPr lang="en-US" dirty="0" smtClean="0"/>
              <a:t>Abuse?</a:t>
            </a:r>
          </a:p>
          <a:p>
            <a:r>
              <a:rPr lang="en-US" dirty="0" smtClean="0"/>
              <a:t>Willful infliction of physical pain, injury or mental anguish; unreasonable confinement; willful deprivation by a caretaker or services necessary for mental or physical health.</a:t>
            </a:r>
          </a:p>
          <a:p>
            <a:pPr>
              <a:buNone/>
            </a:pPr>
            <a:r>
              <a:rPr lang="en-US" dirty="0" smtClean="0"/>
              <a:t>Neglect?</a:t>
            </a:r>
          </a:p>
          <a:p>
            <a:r>
              <a:rPr lang="en-US" dirty="0" smtClean="0"/>
              <a:t>Living alone and being unable to provide necessary care for physical and mental health; failure of caretaker to provide necessary services.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Beyond ADA Compliance</a:t>
            </a:r>
            <a:endParaRPr lang="en-US" dirty="0"/>
          </a:p>
        </p:txBody>
      </p:sp>
      <p:sp>
        <p:nvSpPr>
          <p:cNvPr id="3" name="Content Placeholder 2"/>
          <p:cNvSpPr>
            <a:spLocks noGrp="1"/>
          </p:cNvSpPr>
          <p:nvPr>
            <p:ph idx="1"/>
          </p:nvPr>
        </p:nvSpPr>
        <p:spPr/>
        <p:txBody>
          <a:bodyPr>
            <a:normAutofit fontScale="77500" lnSpcReduction="20000"/>
          </a:bodyPr>
          <a:lstStyle/>
          <a:p>
            <a:pPr algn="ctr">
              <a:buNone/>
            </a:pPr>
            <a:r>
              <a:rPr lang="en-US" dirty="0" smtClean="0"/>
              <a:t>Tips &amp; Tricks</a:t>
            </a:r>
          </a:p>
          <a:p>
            <a:r>
              <a:rPr lang="en-US" dirty="0" smtClean="0"/>
              <a:t>Making your office physically &amp; attitudinally accessible!</a:t>
            </a:r>
          </a:p>
          <a:p>
            <a:r>
              <a:rPr lang="en-US" dirty="0" smtClean="0"/>
              <a:t>People with ASD are very sensitive to their surroundings.  Try incandescent lights versus overhead fluorescent. </a:t>
            </a:r>
          </a:p>
          <a:p>
            <a:r>
              <a:rPr lang="en-US" dirty="0" smtClean="0"/>
              <a:t>Augmentative Communication Devices</a:t>
            </a:r>
          </a:p>
          <a:p>
            <a:r>
              <a:rPr lang="en-US" dirty="0" smtClean="0"/>
              <a:t>Fidgets are great for a wide variety of disabilities as well as PTSD &amp; anxiety.</a:t>
            </a:r>
          </a:p>
          <a:p>
            <a:r>
              <a:rPr lang="en-US" dirty="0" smtClean="0"/>
              <a:t>Display:</a:t>
            </a:r>
          </a:p>
          <a:p>
            <a:pPr lvl="1"/>
            <a:r>
              <a:rPr lang="en-US" dirty="0" smtClean="0"/>
              <a:t>Information about DV/SA and I/DD</a:t>
            </a:r>
          </a:p>
          <a:p>
            <a:pPr lvl="1"/>
            <a:r>
              <a:rPr lang="en-US" dirty="0" smtClean="0"/>
              <a:t>Diverse images of people with disabilities</a:t>
            </a:r>
          </a:p>
          <a:p>
            <a:pPr lvl="1"/>
            <a:r>
              <a:rPr lang="en-US" dirty="0" smtClean="0"/>
              <a:t>Information about local I/DD providers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Protecting Me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sz="2400" dirty="0" smtClean="0"/>
              <a:t>6 session educational/self advocacy program that focuses on educating individuals with disabilities about their right to be protected from exploitation &amp; abuse.</a:t>
            </a:r>
          </a:p>
          <a:p>
            <a:pPr>
              <a:buNone/>
            </a:pPr>
            <a:endParaRPr lang="en-US" sz="2400" dirty="0" smtClean="0"/>
          </a:p>
          <a:p>
            <a:r>
              <a:rPr lang="en-US" sz="2400" dirty="0" smtClean="0"/>
              <a:t>Touches heavily on preventing sexual abuse (technically tertiary prevention)</a:t>
            </a:r>
          </a:p>
          <a:p>
            <a:endParaRPr lang="en-US" sz="2400" dirty="0" smtClean="0"/>
          </a:p>
          <a:p>
            <a:r>
              <a:rPr lang="en-US" sz="2400" dirty="0" smtClean="0"/>
              <a:t>Typically done with high school aged special education students in contained classrooms but is also regularly taught to young adults &amp; adults of any age at local day programs.</a:t>
            </a:r>
          </a:p>
          <a:p>
            <a:endParaRPr lang="en-US" sz="2400" dirty="0" smtClean="0"/>
          </a:p>
          <a:p>
            <a:r>
              <a:rPr lang="en-US" sz="2400" dirty="0" smtClean="0"/>
              <a:t>Has been modified for elementary aged children as well.</a:t>
            </a:r>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Biggest Takeaway...</a:t>
            </a:r>
            <a:endParaRPr lang="en-US" dirty="0"/>
          </a:p>
        </p:txBody>
      </p:sp>
      <p:sp>
        <p:nvSpPr>
          <p:cNvPr id="3" name="Content Placeholder 2"/>
          <p:cNvSpPr>
            <a:spLocks noGrp="1"/>
          </p:cNvSpPr>
          <p:nvPr>
            <p:ph idx="1"/>
          </p:nvPr>
        </p:nvSpPr>
        <p:spPr>
          <a:xfrm>
            <a:off x="972312" y="1447800"/>
            <a:ext cx="8171688" cy="4800600"/>
          </a:xfrm>
        </p:spPr>
        <p:txBody>
          <a:bodyPr/>
          <a:lstStyle/>
          <a:p>
            <a:r>
              <a:rPr lang="en-US" dirty="0" smtClean="0"/>
              <a:t>Working with individuals with disabilities it not an extension of our work, it is our work.  </a:t>
            </a:r>
          </a:p>
          <a:p>
            <a:pPr>
              <a:buNone/>
            </a:pPr>
            <a:r>
              <a:rPr lang="en-US" dirty="0" smtClean="0"/>
              <a:t>					And!  </a:t>
            </a:r>
          </a:p>
          <a:p>
            <a:endParaRPr lang="en-US" dirty="0" smtClean="0"/>
          </a:p>
          <a:p>
            <a:r>
              <a:rPr lang="en-US" dirty="0" smtClean="0"/>
              <a:t>You're all already doing the work.  You ask the hard questions &amp; make accommodations for every client, clients with disabilities are no different.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Nervous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These disorders affect how the brain, spinal cord, and nervous system function, which can affect intelligence and learning.</a:t>
            </a:r>
          </a:p>
          <a:p>
            <a:pPr>
              <a:buNone/>
            </a:pPr>
            <a:r>
              <a:rPr lang="en-US" dirty="0" smtClean="0"/>
              <a:t> </a:t>
            </a:r>
          </a:p>
          <a:p>
            <a:r>
              <a:rPr lang="en-US" dirty="0" smtClean="0"/>
              <a:t>These conditions can also cause other problems such as behavioral disorders, speech or language difficulties, seizures, and trouble with movement. </a:t>
            </a:r>
          </a:p>
          <a:p>
            <a:endParaRPr lang="en-US" dirty="0" smtClean="0"/>
          </a:p>
          <a:p>
            <a:r>
              <a:rPr lang="en-US" dirty="0" smtClean="0"/>
              <a:t>Cerebral palsy,5 Down syndrome, Fragile X syndrome, and autism spectrum disorders (ASDs) are examples of IDDs related to problems with the nervous system. (NIH 2012)</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Sensory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disorders affect the senses (sight, hearing, touch, taste, and smell) or how the brain processes or interprets information from the senses. </a:t>
            </a:r>
          </a:p>
          <a:p>
            <a:endParaRPr lang="en-US" dirty="0" smtClean="0"/>
          </a:p>
          <a:p>
            <a:r>
              <a:rPr lang="en-US" dirty="0" smtClean="0"/>
              <a:t>Preterm infants and infants exposed to infections, such as cytomegalovirus, may have problems with their eyesight and/or hearing.</a:t>
            </a:r>
          </a:p>
          <a:p>
            <a:pPr>
              <a:buNone/>
            </a:pPr>
            <a:r>
              <a:rPr lang="en-US" dirty="0" smtClean="0"/>
              <a:t> </a:t>
            </a:r>
          </a:p>
          <a:p>
            <a:r>
              <a:rPr lang="en-US" dirty="0" smtClean="0"/>
              <a:t>In addition, being touched or held can be difficult for people with ASDs. (NIH 2012)</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Metabolism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These disorders affect how the body uses food and other materials for energy and growth. </a:t>
            </a:r>
          </a:p>
          <a:p>
            <a:endParaRPr lang="en-US" dirty="0" smtClean="0"/>
          </a:p>
          <a:p>
            <a:r>
              <a:rPr lang="en-US" dirty="0" smtClean="0"/>
              <a:t>For example, how the body breaks down food during digestion is a metabolic process. </a:t>
            </a:r>
          </a:p>
          <a:p>
            <a:pPr>
              <a:buNone/>
            </a:pPr>
            <a:endParaRPr lang="en-US" dirty="0" smtClean="0"/>
          </a:p>
          <a:p>
            <a:r>
              <a:rPr lang="en-US" dirty="0" smtClean="0"/>
              <a:t>Problems with these processes can upset the balance of materials available for the body to function properly. Too much of one thing, or too little of another can cause problems with overall body and brain function. </a:t>
            </a:r>
          </a:p>
          <a:p>
            <a:endParaRPr lang="en-US" dirty="0" smtClean="0"/>
          </a:p>
          <a:p>
            <a:r>
              <a:rPr lang="en-US" dirty="0" err="1" smtClean="0"/>
              <a:t>Phenylketonuria</a:t>
            </a:r>
            <a:r>
              <a:rPr lang="en-US" dirty="0" smtClean="0"/>
              <a:t> (PKU) and congenital hypothyroidism are examples of metabolic conditions that can lead to IDDs. (NIH 2012)</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Degenerative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Individuals with degenerative disorders may seem or be typical at birth and may develop typically for a time, but then they begin to lose skills, abilities, and functions because of the condition. </a:t>
            </a:r>
          </a:p>
          <a:p>
            <a:endParaRPr lang="en-US" dirty="0" smtClean="0"/>
          </a:p>
          <a:p>
            <a:r>
              <a:rPr lang="en-US" dirty="0" smtClean="0"/>
              <a:t>In some cases, the problem may not be detected until the child is an adolescent or adult and starts to show signs of loss of function. </a:t>
            </a:r>
          </a:p>
          <a:p>
            <a:endParaRPr lang="en-US" dirty="0" smtClean="0"/>
          </a:p>
          <a:p>
            <a:r>
              <a:rPr lang="en-US" dirty="0" smtClean="0"/>
              <a:t>Some degenerative disorders result from other conditions, such as untreated problems of metabolism. (NIH 2012)</a:t>
            </a:r>
          </a:p>
          <a:p>
            <a:endParaRPr lang="en-US" dirty="0" smtClean="0"/>
          </a:p>
          <a:p>
            <a:r>
              <a:rPr lang="en-US" dirty="0" smtClean="0"/>
              <a:t>Ex Include Alzheimer's disease, </a:t>
            </a:r>
            <a:r>
              <a:rPr lang="en-US" dirty="0" err="1" smtClean="0"/>
              <a:t>Rett</a:t>
            </a:r>
            <a:r>
              <a:rPr lang="en-US" dirty="0" smtClean="0"/>
              <a:t> Syndrome, Pick's Disease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Intellectual/Cognitive Disability</a:t>
            </a:r>
            <a:endParaRPr lang="en-US" dirty="0"/>
          </a:p>
        </p:txBody>
      </p:sp>
      <p:sp>
        <p:nvSpPr>
          <p:cNvPr id="3" name="Content Placeholder 2"/>
          <p:cNvSpPr>
            <a:spLocks noGrp="1"/>
          </p:cNvSpPr>
          <p:nvPr>
            <p:ph idx="1"/>
          </p:nvPr>
        </p:nvSpPr>
        <p:spPr>
          <a:xfrm>
            <a:off x="1435608" y="1447800"/>
            <a:ext cx="7498080" cy="3962400"/>
          </a:xfrm>
        </p:spPr>
        <p:txBody>
          <a:bodyPr/>
          <a:lstStyle/>
          <a:p>
            <a:r>
              <a:rPr lang="en-US" dirty="0" smtClean="0"/>
              <a:t>Formerly known as "MR" or "mentally retarded." (ouch!)</a:t>
            </a:r>
          </a:p>
          <a:p>
            <a:endParaRPr lang="en-US" dirty="0" smtClean="0"/>
          </a:p>
          <a:p>
            <a:r>
              <a:rPr lang="en-US" dirty="0" smtClean="0"/>
              <a:t>The American Medical Association still uses "MR."</a:t>
            </a:r>
          </a:p>
          <a:p>
            <a:endParaRPr lang="en-US" dirty="0" smtClean="0"/>
          </a:p>
          <a:p>
            <a:r>
              <a:rPr lang="en-US" dirty="0" smtClean="0"/>
              <a:t>IQ of 70 or below.</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256</TotalTime>
  <Words>3500</Words>
  <Application>Microsoft Office PowerPoint</Application>
  <PresentationFormat>On-screen Show (4:3)</PresentationFormat>
  <Paragraphs>323</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Solstice</vt:lpstr>
      <vt:lpstr>Safety &amp; Security Training for DV/SA Providers</vt:lpstr>
      <vt:lpstr>Slide 2</vt:lpstr>
      <vt:lpstr>Did You Know?</vt:lpstr>
      <vt:lpstr>Developmental Disabilities</vt:lpstr>
      <vt:lpstr>Nervous System</vt:lpstr>
      <vt:lpstr>Sensory System</vt:lpstr>
      <vt:lpstr>Metabolism</vt:lpstr>
      <vt:lpstr>Degenerative</vt:lpstr>
      <vt:lpstr>Intellectual/Cognitive Disability</vt:lpstr>
      <vt:lpstr>Traumatic Brain Injury (TBI)</vt:lpstr>
      <vt:lpstr>Inmates &amp; TBI</vt:lpstr>
      <vt:lpstr>Intersection of TBI &amp; DV</vt:lpstr>
      <vt:lpstr>(d)Deaf Population</vt:lpstr>
      <vt:lpstr>D vs d</vt:lpstr>
      <vt:lpstr>Hard of Hearing (HOH)</vt:lpstr>
      <vt:lpstr>Keep in mind...</vt:lpstr>
      <vt:lpstr>Unfortunately...</vt:lpstr>
      <vt:lpstr>Unfortunately…</vt:lpstr>
      <vt:lpstr>It is important to remember that it is not the disability itself that increases the risk of victimization, but the societal &amp; situational factors.</vt:lpstr>
      <vt:lpstr>Myths about People with Disabilities</vt:lpstr>
      <vt:lpstr> Society often depicts people with disabilities as being a source of pity or inspiration (Shapiro, 1993)</vt:lpstr>
      <vt:lpstr>The Media…</vt:lpstr>
      <vt:lpstr>Risk Factors</vt:lpstr>
      <vt:lpstr>Risk Factors</vt:lpstr>
      <vt:lpstr>People with disabilities often receive little or no sex education. </vt:lpstr>
      <vt:lpstr>ADA Compliance</vt:lpstr>
      <vt:lpstr>For DV/SA providers, examples of unlawful discrimination include...</vt:lpstr>
      <vt:lpstr>Slide 28</vt:lpstr>
      <vt:lpstr>The ADA does not require nonprofits to provide a particular auxiliary aid or service or modification if it would result in an undue burden.   However!    Demonstrating undue burden does not exempt the agency from compliance with the ADA. </vt:lpstr>
      <vt:lpstr>Slide 30</vt:lpstr>
      <vt:lpstr>Examples of ways to promote agency accessibility to people with disabilities...</vt:lpstr>
      <vt:lpstr>Slide 32</vt:lpstr>
      <vt:lpstr>Slide 33</vt:lpstr>
      <vt:lpstr>Slide 34</vt:lpstr>
      <vt:lpstr>Values Embraced by the Disability Community</vt:lpstr>
      <vt:lpstr>Do’s and Don’ts</vt:lpstr>
      <vt:lpstr>Do’s and Don’ts</vt:lpstr>
      <vt:lpstr>Do’s and Don’ts </vt:lpstr>
      <vt:lpstr>ASL Interpreters</vt:lpstr>
      <vt:lpstr>Mandatory Reporting</vt:lpstr>
      <vt:lpstr>Article 6</vt:lpstr>
      <vt:lpstr>Article 6 Continued…</vt:lpstr>
      <vt:lpstr>Slide 43</vt:lpstr>
      <vt:lpstr>What is...</vt:lpstr>
      <vt:lpstr>Beyond ADA Compliance</vt:lpstr>
      <vt:lpstr>Protecting Me</vt:lpstr>
      <vt:lpstr>The Biggest Takeaway...</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&amp; Security Training for DV/SA Providers</dc:title>
  <dc:creator>RCCadmin</dc:creator>
  <cp:lastModifiedBy>Emily</cp:lastModifiedBy>
  <cp:revision>29</cp:revision>
  <dcterms:created xsi:type="dcterms:W3CDTF">2015-06-05T16:28:58Z</dcterms:created>
  <dcterms:modified xsi:type="dcterms:W3CDTF">2016-04-13T15:10:27Z</dcterms:modified>
</cp:coreProperties>
</file>