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256" r:id="rId5"/>
    <p:sldId id="260" r:id="rId6"/>
    <p:sldId id="280" r:id="rId7"/>
    <p:sldId id="282" r:id="rId8"/>
    <p:sldId id="283" r:id="rId9"/>
    <p:sldId id="285" r:id="rId10"/>
    <p:sldId id="284" r:id="rId11"/>
    <p:sldId id="286" r:id="rId12"/>
    <p:sldId id="287" r:id="rId13"/>
    <p:sldId id="288" r:id="rId14"/>
    <p:sldId id="289" r:id="rId15"/>
    <p:sldId id="290" r:id="rId16"/>
    <p:sldId id="279" r:id="rId17"/>
  </p:sldIdLst>
  <p:sldSz cx="12192000" cy="6858000"/>
  <p:notesSz cx="9601200" cy="7315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ki Smith" initials="VS" lastIdx="1" clrIdx="0">
    <p:extLst>
      <p:ext uri="{19B8F6BF-5375-455C-9EA6-DF929625EA0E}">
        <p15:presenceInfo xmlns:p15="http://schemas.microsoft.com/office/powerpoint/2012/main" userId="Vicki Smi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81" d="100"/>
          <a:sy n="81" d="100"/>
        </p:scale>
        <p:origin x="706" y="62"/>
      </p:cViewPr>
      <p:guideLst/>
    </p:cSldViewPr>
  </p:slideViewPr>
  <p:notesTextViewPr>
    <p:cViewPr>
      <p:scale>
        <a:sx n="3" d="2"/>
        <a:sy n="3" d="2"/>
      </p:scale>
      <p:origin x="0" y="0"/>
    </p:cViewPr>
  </p:notesTextViewPr>
  <p:notesViewPr>
    <p:cSldViewPr snapToGrid="0">
      <p:cViewPr>
        <p:scale>
          <a:sx n="100" d="100"/>
          <a:sy n="100" d="100"/>
        </p:scale>
        <p:origin x="1628" y="-54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5-25T09:12:34.628" idx="1">
    <p:pos x="10" y="10"/>
    <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7030"/>
          </a:xfrm>
          <a:prstGeom prst="rect">
            <a:avLst/>
          </a:prstGeom>
        </p:spPr>
        <p:txBody>
          <a:bodyPr vert="horz" lIns="96651" tIns="48325" rIns="96651" bIns="48325" rtlCol="0"/>
          <a:lstStyle>
            <a:lvl1pPr algn="l">
              <a:defRPr sz="1200"/>
            </a:lvl1pPr>
          </a:lstStyle>
          <a:p>
            <a:endParaRPr lang="en-US" dirty="0"/>
          </a:p>
        </p:txBody>
      </p:sp>
      <p:sp>
        <p:nvSpPr>
          <p:cNvPr id="3" name="Date Placeholder 2"/>
          <p:cNvSpPr>
            <a:spLocks noGrp="1"/>
          </p:cNvSpPr>
          <p:nvPr>
            <p:ph type="dt" idx="1"/>
          </p:nvPr>
        </p:nvSpPr>
        <p:spPr>
          <a:xfrm>
            <a:off x="5438458" y="0"/>
            <a:ext cx="4160520" cy="367030"/>
          </a:xfrm>
          <a:prstGeom prst="rect">
            <a:avLst/>
          </a:prstGeom>
        </p:spPr>
        <p:txBody>
          <a:bodyPr vert="horz" lIns="96651" tIns="48325" rIns="96651" bIns="48325" rtlCol="0"/>
          <a:lstStyle>
            <a:lvl1pPr algn="r">
              <a:defRPr sz="1200"/>
            </a:lvl1pPr>
          </a:lstStyle>
          <a:p>
            <a:fld id="{1DD0174B-F4E7-46BF-AF5D-DF9AABAEA423}" type="datetimeFigureOut">
              <a:rPr lang="en-US" smtClean="0"/>
              <a:t>8/25/2020</a:t>
            </a:fld>
            <a:endParaRPr lang="en-US" dirty="0"/>
          </a:p>
        </p:txBody>
      </p:sp>
      <p:sp>
        <p:nvSpPr>
          <p:cNvPr id="4" name="Slide Image Placeholder 3"/>
          <p:cNvSpPr>
            <a:spLocks noGrp="1" noRot="1" noChangeAspect="1"/>
          </p:cNvSpPr>
          <p:nvPr>
            <p:ph type="sldImg" idx="2"/>
          </p:nvPr>
        </p:nvSpPr>
        <p:spPr>
          <a:xfrm>
            <a:off x="2606675" y="914400"/>
            <a:ext cx="4387850" cy="2468563"/>
          </a:xfrm>
          <a:prstGeom prst="rect">
            <a:avLst/>
          </a:prstGeom>
          <a:noFill/>
          <a:ln w="12700">
            <a:solidFill>
              <a:prstClr val="black"/>
            </a:solidFill>
          </a:ln>
        </p:spPr>
        <p:txBody>
          <a:bodyPr vert="horz" lIns="96651" tIns="48325" rIns="96651" bIns="48325" rtlCol="0" anchor="ctr"/>
          <a:lstStyle/>
          <a:p>
            <a:endParaRPr lang="en-US" dirty="0"/>
          </a:p>
        </p:txBody>
      </p:sp>
      <p:sp>
        <p:nvSpPr>
          <p:cNvPr id="5" name="Notes Placeholder 4"/>
          <p:cNvSpPr>
            <a:spLocks noGrp="1"/>
          </p:cNvSpPr>
          <p:nvPr>
            <p:ph type="body" sz="quarter" idx="3"/>
          </p:nvPr>
        </p:nvSpPr>
        <p:spPr>
          <a:xfrm>
            <a:off x="960121" y="3520440"/>
            <a:ext cx="7680960" cy="2880360"/>
          </a:xfrm>
          <a:prstGeom prst="rect">
            <a:avLst/>
          </a:prstGeom>
        </p:spPr>
        <p:txBody>
          <a:bodyPr vert="horz" lIns="96651" tIns="48325" rIns="96651" bIns="48325"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6948171"/>
            <a:ext cx="4160520" cy="367029"/>
          </a:xfrm>
          <a:prstGeom prst="rect">
            <a:avLst/>
          </a:prstGeom>
        </p:spPr>
        <p:txBody>
          <a:bodyPr vert="horz" lIns="96651" tIns="48325" rIns="96651" bIns="48325" rtlCol="0" anchor="b"/>
          <a:lstStyle>
            <a:lvl1pPr algn="l">
              <a:defRPr sz="1200"/>
            </a:lvl1pPr>
          </a:lstStyle>
          <a:p>
            <a:endParaRPr lang="en-US" dirty="0"/>
          </a:p>
        </p:txBody>
      </p:sp>
      <p:sp>
        <p:nvSpPr>
          <p:cNvPr id="7" name="Slide Number Placeholder 6"/>
          <p:cNvSpPr>
            <a:spLocks noGrp="1"/>
          </p:cNvSpPr>
          <p:nvPr>
            <p:ph type="sldNum" sz="quarter" idx="5"/>
          </p:nvPr>
        </p:nvSpPr>
        <p:spPr>
          <a:xfrm>
            <a:off x="5438458" y="6948171"/>
            <a:ext cx="4160520" cy="367029"/>
          </a:xfrm>
          <a:prstGeom prst="rect">
            <a:avLst/>
          </a:prstGeom>
        </p:spPr>
        <p:txBody>
          <a:bodyPr vert="horz" lIns="96651" tIns="48325" rIns="96651" bIns="48325" rtlCol="0" anchor="b"/>
          <a:lstStyle>
            <a:lvl1pPr algn="r">
              <a:defRPr sz="1200"/>
            </a:lvl1pPr>
          </a:lstStyle>
          <a:p>
            <a:fld id="{87747BA9-B56E-48BE-96BE-A2CD53A374AF}" type="slidenum">
              <a:rPr lang="en-US" smtClean="0"/>
              <a:t>‹#›</a:t>
            </a:fld>
            <a:endParaRPr lang="en-US" dirty="0"/>
          </a:p>
        </p:txBody>
      </p:sp>
    </p:spTree>
    <p:extLst>
      <p:ext uri="{BB962C8B-B14F-4D97-AF65-F5344CB8AC3E}">
        <p14:creationId xmlns:p14="http://schemas.microsoft.com/office/powerpoint/2010/main" val="1281641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747BA9-B56E-48BE-96BE-A2CD53A374AF}" type="slidenum">
              <a:rPr lang="en-US" smtClean="0"/>
              <a:t>1</a:t>
            </a:fld>
            <a:endParaRPr lang="en-US" dirty="0"/>
          </a:p>
        </p:txBody>
      </p:sp>
    </p:spTree>
    <p:extLst>
      <p:ext uri="{BB962C8B-B14F-4D97-AF65-F5344CB8AC3E}">
        <p14:creationId xmlns:p14="http://schemas.microsoft.com/office/powerpoint/2010/main" val="2199318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This grant falls squarely into each one of the five core services provided by a Center for Independent Living Institutional. This grant incorporates all five but focuses clearly on Transition and Diversion</a:t>
            </a:r>
            <a:r>
              <a:rPr kumimoji="0" lang="en-US" sz="1200" b="0" i="0" u="none" strike="noStrike" kern="1200" cap="none" spc="0" normalizeH="0" baseline="0" noProof="0">
                <a:ln>
                  <a:noFill/>
                </a:ln>
                <a:solidFill>
                  <a:prstClr val="black"/>
                </a:solidFill>
                <a:effectLst/>
                <a:uLnTx/>
                <a:uFillTx/>
                <a:latin typeface="+mn-lt"/>
                <a:ea typeface="+mn-ea"/>
                <a:cs typeface="+mn-cs"/>
              </a:rPr>
              <a:t>. </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eaLnBrk="0" hangingPunct="0"/>
            <a:endParaRPr lang="en-US" dirty="0"/>
          </a:p>
        </p:txBody>
      </p:sp>
      <p:sp>
        <p:nvSpPr>
          <p:cNvPr id="4" name="Slide Number Placeholder 3"/>
          <p:cNvSpPr>
            <a:spLocks noGrp="1"/>
          </p:cNvSpPr>
          <p:nvPr>
            <p:ph type="sldNum" sz="quarter" idx="5"/>
          </p:nvPr>
        </p:nvSpPr>
        <p:spPr/>
        <p:txBody>
          <a:bodyPr/>
          <a:lstStyle/>
          <a:p>
            <a:fld id="{87747BA9-B56E-48BE-96BE-A2CD53A374AF}" type="slidenum">
              <a:rPr lang="en-US" smtClean="0"/>
              <a:t>2</a:t>
            </a:fld>
            <a:endParaRPr lang="en-US" dirty="0"/>
          </a:p>
        </p:txBody>
      </p:sp>
    </p:spTree>
    <p:extLst>
      <p:ext uri="{BB962C8B-B14F-4D97-AF65-F5344CB8AC3E}">
        <p14:creationId xmlns:p14="http://schemas.microsoft.com/office/powerpoint/2010/main" val="4132360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747BA9-B56E-48BE-96BE-A2CD53A374AF}" type="slidenum">
              <a:rPr lang="en-US" smtClean="0"/>
              <a:t>3</a:t>
            </a:fld>
            <a:endParaRPr lang="en-US" dirty="0"/>
          </a:p>
        </p:txBody>
      </p:sp>
    </p:spTree>
    <p:extLst>
      <p:ext uri="{BB962C8B-B14F-4D97-AF65-F5344CB8AC3E}">
        <p14:creationId xmlns:p14="http://schemas.microsoft.com/office/powerpoint/2010/main" val="1638394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They are no longer a number or another face during count.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practice, that might mean matching them with a therapeutic approach that appeals to their individual needs/wants. It can mean providing a range of educational and vocational opportunities or it can mean integrating the client back with family to help create a more supportive and successful home environment. </a:t>
            </a:r>
          </a:p>
          <a:p>
            <a:endParaRPr lang="en-US" dirty="0"/>
          </a:p>
        </p:txBody>
      </p:sp>
      <p:sp>
        <p:nvSpPr>
          <p:cNvPr id="4" name="Slide Number Placeholder 3"/>
          <p:cNvSpPr>
            <a:spLocks noGrp="1"/>
          </p:cNvSpPr>
          <p:nvPr>
            <p:ph type="sldNum" sz="quarter" idx="5"/>
          </p:nvPr>
        </p:nvSpPr>
        <p:spPr/>
        <p:txBody>
          <a:bodyPr/>
          <a:lstStyle/>
          <a:p>
            <a:fld id="{87747BA9-B56E-48BE-96BE-A2CD53A374AF}" type="slidenum">
              <a:rPr lang="en-US" smtClean="0"/>
              <a:t>8</a:t>
            </a:fld>
            <a:endParaRPr lang="en-US" dirty="0"/>
          </a:p>
        </p:txBody>
      </p:sp>
    </p:spTree>
    <p:extLst>
      <p:ext uri="{BB962C8B-B14F-4D97-AF65-F5344CB8AC3E}">
        <p14:creationId xmlns:p14="http://schemas.microsoft.com/office/powerpoint/2010/main" val="2738174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77B76BE0-D354-46D2-8D5B-061F2EE9FF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0048962-DCED-412F-8BEF-7D926EEA00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3796" name="Slide Number Placeholder 3">
            <a:extLst>
              <a:ext uri="{FF2B5EF4-FFF2-40B4-BE49-F238E27FC236}">
                <a16:creationId xmlns:a16="http://schemas.microsoft.com/office/drawing/2014/main" id="{9AAF3815-6579-43CB-8FB4-5E25A916D24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85286" indent="-302033">
              <a:defRPr>
                <a:solidFill>
                  <a:schemeClr val="tx1"/>
                </a:solidFill>
                <a:latin typeface="Arial" panose="020B0604020202020204" pitchFamily="34" charset="0"/>
                <a:cs typeface="Arial" panose="020B0604020202020204" pitchFamily="34" charset="0"/>
              </a:defRPr>
            </a:lvl2pPr>
            <a:lvl3pPr marL="1208133" indent="-241626">
              <a:defRPr>
                <a:solidFill>
                  <a:schemeClr val="tx1"/>
                </a:solidFill>
                <a:latin typeface="Arial" panose="020B0604020202020204" pitchFamily="34" charset="0"/>
                <a:cs typeface="Arial" panose="020B0604020202020204" pitchFamily="34" charset="0"/>
              </a:defRPr>
            </a:lvl3pPr>
            <a:lvl4pPr marL="1691385" indent="-241626">
              <a:defRPr>
                <a:solidFill>
                  <a:schemeClr val="tx1"/>
                </a:solidFill>
                <a:latin typeface="Arial" panose="020B0604020202020204" pitchFamily="34" charset="0"/>
                <a:cs typeface="Arial" panose="020B0604020202020204" pitchFamily="34" charset="0"/>
              </a:defRPr>
            </a:lvl4pPr>
            <a:lvl5pPr marL="2174639" indent="-241626">
              <a:defRPr>
                <a:solidFill>
                  <a:schemeClr val="tx1"/>
                </a:solidFill>
                <a:latin typeface="Arial" panose="020B0604020202020204" pitchFamily="34" charset="0"/>
                <a:cs typeface="Arial" panose="020B0604020202020204" pitchFamily="34" charset="0"/>
              </a:defRPr>
            </a:lvl5pPr>
            <a:lvl6pPr marL="2657891" indent="-24162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141145" indent="-24162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24398" indent="-24162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07651" indent="-241626"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DFC07EE-01CA-4CF9-B4C7-77F4CA81BDAA}" type="slidenum">
              <a:rPr lang="en-US" altLang="en-US" smtClean="0">
                <a:latin typeface="Calibri" panose="020F0502020204030204" pitchFamily="34" charset="0"/>
              </a:rPr>
              <a:pPr/>
              <a:t>13</a:t>
            </a:fld>
            <a:endParaRPr lang="en-US" altLang="en-US" dirty="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8/25/2020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8/25/2020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8/25/2020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8/25/2020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8/25/2020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danc.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mailto:info@disabilityrightsnc.org" TargetMode="Externa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3CFC3-8C7A-4905-A13B-969B8010E9C9}"/>
              </a:ext>
            </a:extLst>
          </p:cNvPr>
          <p:cNvSpPr>
            <a:spLocks noGrp="1"/>
          </p:cNvSpPr>
          <p:nvPr>
            <p:ph type="ctrTitle"/>
          </p:nvPr>
        </p:nvSpPr>
        <p:spPr>
          <a:xfrm>
            <a:off x="581191" y="829559"/>
            <a:ext cx="10993549" cy="1665885"/>
          </a:xfrm>
        </p:spPr>
        <p:txBody>
          <a:bodyPr>
            <a:normAutofit fontScale="90000"/>
          </a:bodyPr>
          <a:lstStyle/>
          <a:p>
            <a:pPr algn="ctr"/>
            <a:r>
              <a:rPr lang="en-US" sz="2700" b="1" dirty="0">
                <a:latin typeface="Calibri" panose="020F0502020204030204" pitchFamily="34" charset="0"/>
                <a:cs typeface="Calibri" panose="020F0502020204030204" pitchFamily="34" charset="0"/>
              </a:rPr>
              <a:t>Presentation </a:t>
            </a:r>
            <a:r>
              <a:rPr lang="en-US" sz="2700" b="1">
                <a:latin typeface="Calibri" panose="020F0502020204030204" pitchFamily="34" charset="0"/>
                <a:cs typeface="Calibri" panose="020F0502020204030204" pitchFamily="34" charset="0"/>
              </a:rPr>
              <a:t>to the </a:t>
            </a:r>
            <a:br>
              <a:rPr lang="en-US" sz="2700" b="1" dirty="0">
                <a:latin typeface="Calibri" panose="020F0502020204030204" pitchFamily="34" charset="0"/>
                <a:cs typeface="Calibri" panose="020F0502020204030204" pitchFamily="34" charset="0"/>
              </a:rPr>
            </a:br>
            <a:r>
              <a:rPr lang="en-US" sz="2700" b="1" dirty="0">
                <a:latin typeface="Calibri" panose="020F0502020204030204" pitchFamily="34" charset="0"/>
                <a:cs typeface="Calibri" panose="020F0502020204030204" pitchFamily="34" charset="0"/>
              </a:rPr>
              <a:t>North Carolina Council on Developmental Disabilities (NCCDD)</a:t>
            </a:r>
            <a:br>
              <a:rPr lang="en-US" sz="2700" b="1" dirty="0">
                <a:latin typeface="Calibri" panose="020F0502020204030204" pitchFamily="34" charset="0"/>
                <a:cs typeface="Calibri" panose="020F0502020204030204" pitchFamily="34" charset="0"/>
              </a:rPr>
            </a:br>
            <a:r>
              <a:rPr lang="en-US" sz="2700" b="1" dirty="0">
                <a:latin typeface="Calibri" panose="020F0502020204030204" pitchFamily="34" charset="0"/>
                <a:cs typeface="Calibri" panose="020F0502020204030204" pitchFamily="34" charset="0"/>
              </a:rPr>
              <a:t>Advocacy Development and Community Living Committees</a:t>
            </a:r>
            <a:br>
              <a:rPr lang="en-US" b="1" dirty="0">
                <a:latin typeface="Calibri" panose="020F0502020204030204" pitchFamily="34" charset="0"/>
                <a:cs typeface="Calibri" panose="020F0502020204030204" pitchFamily="34" charset="0"/>
              </a:rPr>
            </a:br>
            <a:r>
              <a:rPr lang="en-US" sz="2700" b="1" dirty="0">
                <a:latin typeface="Calibri" panose="020F0502020204030204" pitchFamily="34" charset="0"/>
                <a:cs typeface="Calibri" panose="020F0502020204030204" pitchFamily="34" charset="0"/>
              </a:rPr>
              <a:t>August 6, 2020</a:t>
            </a:r>
          </a:p>
        </p:txBody>
      </p:sp>
      <p:sp>
        <p:nvSpPr>
          <p:cNvPr id="3" name="Subtitle 2">
            <a:extLst>
              <a:ext uri="{FF2B5EF4-FFF2-40B4-BE49-F238E27FC236}">
                <a16:creationId xmlns:a16="http://schemas.microsoft.com/office/drawing/2014/main" id="{C991C702-1775-4FE8-8AED-982E77B6BA3D}"/>
              </a:ext>
            </a:extLst>
          </p:cNvPr>
          <p:cNvSpPr>
            <a:spLocks noGrp="1"/>
          </p:cNvSpPr>
          <p:nvPr>
            <p:ph type="subTitle" idx="1"/>
          </p:nvPr>
        </p:nvSpPr>
        <p:spPr/>
        <p:txBody>
          <a:bodyPr>
            <a:normAutofit fontScale="92500" lnSpcReduction="20000"/>
          </a:bodyPr>
          <a:lstStyle/>
          <a:p>
            <a:pPr algn="ctr"/>
            <a:r>
              <a:rPr lang="en-US" dirty="0"/>
              <a:t>The Alliance of Disability Advocates</a:t>
            </a:r>
          </a:p>
          <a:p>
            <a:pPr algn="ctr"/>
            <a:r>
              <a:rPr lang="en-US" dirty="0"/>
              <a:t>A center for Independent living</a:t>
            </a:r>
          </a:p>
        </p:txBody>
      </p:sp>
      <p:pic>
        <p:nvPicPr>
          <p:cNvPr id="5" name="Picture 3">
            <a:extLst>
              <a:ext uri="{FF2B5EF4-FFF2-40B4-BE49-F238E27FC236}">
                <a16:creationId xmlns:a16="http://schemas.microsoft.com/office/drawing/2014/main" id="{A169E901-4B7A-45E7-8478-900AA5C99D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2553" y="3280095"/>
            <a:ext cx="4662881" cy="3061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2546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BA3C-2094-4ED0-B977-BF4557F12E39}"/>
              </a:ext>
            </a:extLst>
          </p:cNvPr>
          <p:cNvSpPr>
            <a:spLocks noGrp="1"/>
          </p:cNvSpPr>
          <p:nvPr>
            <p:ph type="title"/>
          </p:nvPr>
        </p:nvSpPr>
        <p:spPr/>
        <p:txBody>
          <a:bodyPr/>
          <a:lstStyle/>
          <a:p>
            <a:r>
              <a:rPr lang="en-US" dirty="0"/>
              <a:t>collaborations</a:t>
            </a:r>
          </a:p>
        </p:txBody>
      </p:sp>
      <p:sp>
        <p:nvSpPr>
          <p:cNvPr id="3" name="Content Placeholder 2">
            <a:extLst>
              <a:ext uri="{FF2B5EF4-FFF2-40B4-BE49-F238E27FC236}">
                <a16:creationId xmlns:a16="http://schemas.microsoft.com/office/drawing/2014/main" id="{FCF117B0-5BAF-427E-A2ED-350893FEF0FE}"/>
              </a:ext>
            </a:extLst>
          </p:cNvPr>
          <p:cNvSpPr>
            <a:spLocks noGrp="1"/>
          </p:cNvSpPr>
          <p:nvPr>
            <p:ph idx="1"/>
          </p:nvPr>
        </p:nvSpPr>
        <p:spPr/>
        <p:txBody>
          <a:bodyPr/>
          <a:lstStyle/>
          <a:p>
            <a:r>
              <a:rPr lang="en-US" dirty="0"/>
              <a:t>Reentry and recidivism reduction are multifaceted issues, and no single program can address all the needs at every stage of the process.</a:t>
            </a:r>
          </a:p>
          <a:p>
            <a:r>
              <a:rPr lang="en-US" dirty="0"/>
              <a:t>The range of challenges that lead to recidivism can include barriers to employment, lack of problem-solving skills, unresolved emotional and mental health conditions, substance abuse recovery, isolation and lack of community integration, and many others. </a:t>
            </a:r>
          </a:p>
          <a:p>
            <a:r>
              <a:rPr lang="en-US" dirty="0"/>
              <a:t>Plus, ADA recognizes that successful reentry doesn’t start the day someone is released from prison or jail. The best outcomes occur when there are preparation and support before, during, and after release.</a:t>
            </a:r>
          </a:p>
          <a:p>
            <a:r>
              <a:rPr lang="en-US" dirty="0"/>
              <a:t>Collaborations and business relationships will be created and established to assist with the IRP.  ADA already has open lines of communication with the Dunn Rotary Club Of NC. </a:t>
            </a:r>
          </a:p>
        </p:txBody>
      </p:sp>
    </p:spTree>
    <p:extLst>
      <p:ext uri="{BB962C8B-B14F-4D97-AF65-F5344CB8AC3E}">
        <p14:creationId xmlns:p14="http://schemas.microsoft.com/office/powerpoint/2010/main" val="736261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8B28D-BECB-4C70-9A28-571B97F18BF7}"/>
              </a:ext>
            </a:extLst>
          </p:cNvPr>
          <p:cNvSpPr>
            <a:spLocks noGrp="1"/>
          </p:cNvSpPr>
          <p:nvPr>
            <p:ph type="title"/>
          </p:nvPr>
        </p:nvSpPr>
        <p:spPr/>
        <p:txBody>
          <a:bodyPr/>
          <a:lstStyle/>
          <a:p>
            <a:r>
              <a:rPr lang="en-US" dirty="0"/>
              <a:t>Expertise in reentry</a:t>
            </a:r>
          </a:p>
        </p:txBody>
      </p:sp>
      <p:sp>
        <p:nvSpPr>
          <p:cNvPr id="3" name="Content Placeholder 2">
            <a:extLst>
              <a:ext uri="{FF2B5EF4-FFF2-40B4-BE49-F238E27FC236}">
                <a16:creationId xmlns:a16="http://schemas.microsoft.com/office/drawing/2014/main" id="{16CE8232-C47D-4FDC-94EE-3CAE02072A30}"/>
              </a:ext>
            </a:extLst>
          </p:cNvPr>
          <p:cNvSpPr>
            <a:spLocks noGrp="1"/>
          </p:cNvSpPr>
          <p:nvPr>
            <p:ph idx="1"/>
          </p:nvPr>
        </p:nvSpPr>
        <p:spPr/>
        <p:txBody>
          <a:bodyPr/>
          <a:lstStyle/>
          <a:p>
            <a:r>
              <a:rPr lang="en-US" dirty="0"/>
              <a:t>ADA has been doing Reentry Transitional Services on a federal level at Butner FCI since 2016. Over 200 individuals in Butner have benefitted from ADA IRP services, with some justice involved individuals being released to the Triangle Area and continuing with their Reentry Services. </a:t>
            </a:r>
          </a:p>
          <a:p>
            <a:r>
              <a:rPr lang="en-US" b="1" dirty="0"/>
              <a:t>Of all the individuals enrolled in the Reentry Program at Butner, only 2 have reoffended and returned. That is a 1% recidivism rate compared to the National Average of 77%.</a:t>
            </a:r>
          </a:p>
          <a:p>
            <a:r>
              <a:rPr lang="en-US" dirty="0"/>
              <a:t>ADA also has unique staff with actual lived experience of being incarcerated for an extended amount of time and has first-hand knowledge of ADA Reentry program. Our </a:t>
            </a:r>
            <a:r>
              <a:rPr lang="en-US" b="1" i="1" u="sng" dirty="0"/>
              <a:t>first</a:t>
            </a:r>
            <a:r>
              <a:rPr lang="en-US" i="1" dirty="0"/>
              <a:t> reentry consumer will be working on this grant.  </a:t>
            </a:r>
            <a:endParaRPr lang="en-US" dirty="0"/>
          </a:p>
        </p:txBody>
      </p:sp>
    </p:spTree>
    <p:extLst>
      <p:ext uri="{BB962C8B-B14F-4D97-AF65-F5344CB8AC3E}">
        <p14:creationId xmlns:p14="http://schemas.microsoft.com/office/powerpoint/2010/main" val="1937858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5061D-2154-4F24-8ABF-F73C606918BC}"/>
              </a:ext>
            </a:extLst>
          </p:cNvPr>
          <p:cNvSpPr>
            <a:spLocks noGrp="1"/>
          </p:cNvSpPr>
          <p:nvPr>
            <p:ph type="title"/>
          </p:nvPr>
        </p:nvSpPr>
        <p:spPr/>
        <p:txBody>
          <a:bodyPr/>
          <a:lstStyle/>
          <a:p>
            <a:r>
              <a:rPr lang="en-US" dirty="0"/>
              <a:t>Closing</a:t>
            </a:r>
          </a:p>
        </p:txBody>
      </p:sp>
      <p:sp>
        <p:nvSpPr>
          <p:cNvPr id="3" name="Content Placeholder 2">
            <a:extLst>
              <a:ext uri="{FF2B5EF4-FFF2-40B4-BE49-F238E27FC236}">
                <a16:creationId xmlns:a16="http://schemas.microsoft.com/office/drawing/2014/main" id="{53C175D1-4624-4DEC-989C-AB291AD0E83B}"/>
              </a:ext>
            </a:extLst>
          </p:cNvPr>
          <p:cNvSpPr>
            <a:spLocks noGrp="1"/>
          </p:cNvSpPr>
          <p:nvPr>
            <p:ph idx="1"/>
          </p:nvPr>
        </p:nvSpPr>
        <p:spPr/>
        <p:txBody>
          <a:bodyPr/>
          <a:lstStyle/>
          <a:p>
            <a:r>
              <a:rPr lang="en-US" dirty="0"/>
              <a:t>Whether focused on education, employment, transitional housing, substance abuse treatment or building cognitive and emotional resources, ADA knows individualized goals support successful reentry and reduce recidivism.</a:t>
            </a:r>
          </a:p>
          <a:p>
            <a:r>
              <a:rPr lang="en-US" dirty="0"/>
              <a:t> Luckily, the increased awareness of evidence-based best practices can provide a strong foundation, and ADA believes we can succeed in creating safe communities that successfully integrate formerly incarcerated individuals.</a:t>
            </a:r>
          </a:p>
          <a:p>
            <a:endParaRPr lang="en-US" dirty="0"/>
          </a:p>
        </p:txBody>
      </p:sp>
    </p:spTree>
    <p:extLst>
      <p:ext uri="{BB962C8B-B14F-4D97-AF65-F5344CB8AC3E}">
        <p14:creationId xmlns:p14="http://schemas.microsoft.com/office/powerpoint/2010/main" val="1634168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a:extLst>
              <a:ext uri="{FF2B5EF4-FFF2-40B4-BE49-F238E27FC236}">
                <a16:creationId xmlns:a16="http://schemas.microsoft.com/office/drawing/2014/main" id="{DE15B585-0911-4610-9E85-9EBB2F82E3CE}"/>
              </a:ext>
            </a:extLst>
          </p:cNvPr>
          <p:cNvSpPr>
            <a:spLocks noGrp="1"/>
          </p:cNvSpPr>
          <p:nvPr>
            <p:ph idx="1"/>
          </p:nvPr>
        </p:nvSpPr>
        <p:spPr/>
        <p:txBody>
          <a:bodyPr rtlCol="0">
            <a:normAutofit/>
          </a:bodyPr>
          <a:lstStyle/>
          <a:p>
            <a:pPr>
              <a:spcAft>
                <a:spcPts val="0"/>
              </a:spcAft>
              <a:defRPr/>
            </a:pPr>
            <a:endParaRPr lang="en-US" dirty="0"/>
          </a:p>
          <a:p>
            <a:pPr>
              <a:spcAft>
                <a:spcPts val="0"/>
              </a:spcAft>
              <a:defRPr/>
            </a:pPr>
            <a:endParaRPr lang="en-US" dirty="0"/>
          </a:p>
          <a:p>
            <a:pPr algn="ctr">
              <a:spcAft>
                <a:spcPts val="0"/>
              </a:spcAft>
              <a:buNone/>
              <a:defRPr/>
            </a:pPr>
            <a:endParaRPr lang="en-US" b="1" dirty="0">
              <a:latin typeface="Calibri" panose="020F0502020204030204" pitchFamily="34" charset="0"/>
              <a:cs typeface="Calibri" panose="020F0502020204030204" pitchFamily="34" charset="0"/>
            </a:endParaRPr>
          </a:p>
          <a:p>
            <a:pPr algn="ctr">
              <a:spcAft>
                <a:spcPts val="0"/>
              </a:spcAft>
              <a:buNone/>
              <a:defRPr/>
            </a:pPr>
            <a:r>
              <a:rPr lang="en-US" sz="2000" b="1" dirty="0">
                <a:latin typeface="Calibri" panose="020F0502020204030204" pitchFamily="34" charset="0"/>
                <a:cs typeface="Calibri" panose="020F0502020204030204" pitchFamily="34" charset="0"/>
              </a:rPr>
              <a:t>3725 National Drive, Suite 105</a:t>
            </a:r>
          </a:p>
          <a:p>
            <a:pPr algn="ctr">
              <a:spcAft>
                <a:spcPts val="0"/>
              </a:spcAft>
              <a:buNone/>
              <a:defRPr/>
            </a:pPr>
            <a:r>
              <a:rPr lang="en-US" sz="2000" b="1" dirty="0">
                <a:latin typeface="Calibri" panose="020F0502020204030204" pitchFamily="34" charset="0"/>
                <a:cs typeface="Calibri" panose="020F0502020204030204" pitchFamily="34" charset="0"/>
              </a:rPr>
              <a:t>Raleigh, NC 27612</a:t>
            </a:r>
          </a:p>
          <a:p>
            <a:pPr algn="ctr">
              <a:spcAft>
                <a:spcPts val="0"/>
              </a:spcAft>
              <a:buNone/>
              <a:defRPr/>
            </a:pPr>
            <a:r>
              <a:rPr lang="en-US" sz="2000" b="1" dirty="0">
                <a:latin typeface="Calibri" panose="020F0502020204030204" pitchFamily="34" charset="0"/>
                <a:cs typeface="Calibri" panose="020F0502020204030204" pitchFamily="34" charset="0"/>
              </a:rPr>
              <a:t>Toll-Free: (877) 235-4210 </a:t>
            </a:r>
          </a:p>
          <a:p>
            <a:pPr algn="ctr">
              <a:spcAft>
                <a:spcPts val="0"/>
              </a:spcAft>
              <a:buNone/>
              <a:defRPr/>
            </a:pPr>
            <a:r>
              <a:rPr lang="en-US" sz="2000" b="1" dirty="0">
                <a:latin typeface="Calibri" panose="020F0502020204030204" pitchFamily="34" charset="0"/>
                <a:cs typeface="Calibri" panose="020F0502020204030204" pitchFamily="34" charset="0"/>
              </a:rPr>
              <a:t>Phone: (919) 591-0891 (D)</a:t>
            </a:r>
          </a:p>
          <a:p>
            <a:pPr algn="ctr">
              <a:spcAft>
                <a:spcPts val="0"/>
              </a:spcAft>
              <a:defRPr/>
            </a:pPr>
            <a:endParaRPr lang="en-US" sz="2000" b="1" dirty="0">
              <a:latin typeface="Calibri" panose="020F0502020204030204" pitchFamily="34" charset="0"/>
              <a:cs typeface="Calibri" panose="020F0502020204030204" pitchFamily="34" charset="0"/>
            </a:endParaRPr>
          </a:p>
          <a:p>
            <a:pPr algn="ctr">
              <a:spcAft>
                <a:spcPts val="0"/>
              </a:spcAft>
              <a:buNone/>
              <a:defRPr/>
            </a:pPr>
            <a:r>
              <a:rPr lang="en-US" sz="2000" b="1" dirty="0">
                <a:latin typeface="Calibri" panose="020F0502020204030204" pitchFamily="34" charset="0"/>
                <a:cs typeface="Calibri" panose="020F0502020204030204" pitchFamily="34" charset="0"/>
              </a:rPr>
              <a:t>Website: </a:t>
            </a:r>
            <a:r>
              <a:rPr lang="en-US" sz="2000" b="1" dirty="0">
                <a:latin typeface="Calibri" panose="020F0502020204030204" pitchFamily="34" charset="0"/>
                <a:cs typeface="Calibri" panose="020F0502020204030204" pitchFamily="34" charset="0"/>
                <a:hlinkClick r:id="rId3"/>
              </a:rPr>
              <a:t>www.adanc.org</a:t>
            </a:r>
            <a:r>
              <a:rPr lang="en-US" sz="2000" b="1" dirty="0">
                <a:latin typeface="Calibri" panose="020F0502020204030204" pitchFamily="34" charset="0"/>
                <a:cs typeface="Calibri" panose="020F0502020204030204" pitchFamily="34" charset="0"/>
              </a:rPr>
              <a:t> </a:t>
            </a:r>
          </a:p>
          <a:p>
            <a:pPr algn="ctr">
              <a:spcAft>
                <a:spcPts val="0"/>
              </a:spcAft>
              <a:buNone/>
              <a:defRPr/>
            </a:pPr>
            <a:r>
              <a:rPr lang="en-US" sz="2000" b="1" dirty="0">
                <a:latin typeface="Calibri" panose="020F0502020204030204" pitchFamily="34" charset="0"/>
                <a:cs typeface="Calibri" panose="020F0502020204030204" pitchFamily="34" charset="0"/>
              </a:rPr>
              <a:t>Email: </a:t>
            </a:r>
            <a:r>
              <a:rPr lang="en-US" sz="2000" b="1" dirty="0">
                <a:solidFill>
                  <a:schemeClr val="accent1">
                    <a:lumMod val="75000"/>
                  </a:schemeClr>
                </a:solidFill>
                <a:latin typeface="Calibri" panose="020F0502020204030204" pitchFamily="34" charset="0"/>
                <a:cs typeface="Calibri" panose="020F0502020204030204" pitchFamily="34" charset="0"/>
                <a:hlinkClick r:id="rId4" tooltip="info@disabilityrightsnc.org"/>
              </a:rPr>
              <a:t>info@adanc.org</a:t>
            </a:r>
            <a:endParaRPr lang="en-US" sz="2000" b="1" dirty="0">
              <a:solidFill>
                <a:schemeClr val="accent1">
                  <a:lumMod val="75000"/>
                </a:schemeClr>
              </a:solidFill>
              <a:latin typeface="Calibri" panose="020F0502020204030204" pitchFamily="34" charset="0"/>
              <a:cs typeface="Calibri" panose="020F0502020204030204" pitchFamily="34" charset="0"/>
            </a:endParaRPr>
          </a:p>
          <a:p>
            <a:pPr>
              <a:spcAft>
                <a:spcPts val="0"/>
              </a:spcAft>
              <a:defRPr/>
            </a:pPr>
            <a:endParaRPr lang="en-US" dirty="0"/>
          </a:p>
        </p:txBody>
      </p:sp>
      <p:pic>
        <p:nvPicPr>
          <p:cNvPr id="32771" name="Picture 3">
            <a:extLst>
              <a:ext uri="{FF2B5EF4-FFF2-40B4-BE49-F238E27FC236}">
                <a16:creationId xmlns:a16="http://schemas.microsoft.com/office/drawing/2014/main" id="{E61FC91C-D704-42DD-ACFE-B5A3EFE1C6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46650" y="1143000"/>
            <a:ext cx="22987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AA8C6-ECA8-4010-A6AC-F1733C505EE7}"/>
              </a:ext>
            </a:extLst>
          </p:cNvPr>
          <p:cNvSpPr>
            <a:spLocks noGrp="1"/>
          </p:cNvSpPr>
          <p:nvPr>
            <p:ph type="title"/>
          </p:nvPr>
        </p:nvSpPr>
        <p:spPr/>
        <p:txBody>
          <a:bodyPr/>
          <a:lstStyle/>
          <a:p>
            <a:pPr algn="ctr"/>
            <a:r>
              <a:rPr lang="en-US" dirty="0">
                <a:latin typeface="Calibri" panose="020F0502020204030204" pitchFamily="34" charset="0"/>
                <a:cs typeface="Calibri" panose="020F0502020204030204" pitchFamily="34" charset="0"/>
              </a:rPr>
              <a:t>Five core services CILs are mandated to provide</a:t>
            </a:r>
          </a:p>
        </p:txBody>
      </p:sp>
      <p:sp>
        <p:nvSpPr>
          <p:cNvPr id="3" name="Content Placeholder 2">
            <a:extLst>
              <a:ext uri="{FF2B5EF4-FFF2-40B4-BE49-F238E27FC236}">
                <a16:creationId xmlns:a16="http://schemas.microsoft.com/office/drawing/2014/main" id="{58E7FC5F-A8E2-4A1D-96F2-36DEABB722A0}"/>
              </a:ext>
            </a:extLst>
          </p:cNvPr>
          <p:cNvSpPr>
            <a:spLocks noGrp="1"/>
          </p:cNvSpPr>
          <p:nvPr>
            <p:ph idx="1"/>
          </p:nvPr>
        </p:nvSpPr>
        <p:spPr/>
        <p:txBody>
          <a:bodyPr>
            <a:normAutofit fontScale="92500" lnSpcReduction="20000"/>
          </a:bodyPr>
          <a:lstStyle/>
          <a:p>
            <a:pPr marL="0" indent="0">
              <a:buClr>
                <a:srgbClr val="333399"/>
              </a:buClr>
              <a:buNone/>
            </a:pPr>
            <a:r>
              <a:rPr lang="en-US" sz="2400" b="1" dirty="0">
                <a:solidFill>
                  <a:srgbClr val="000000"/>
                </a:solidFill>
                <a:latin typeface="Calibri" panose="020F0502020204030204" pitchFamily="34" charset="0"/>
              </a:rPr>
              <a:t>(1) Information and referral services is provided to all individuals who contact ADANC</a:t>
            </a:r>
            <a:r>
              <a:rPr lang="en-US" sz="2400" b="1" i="1" dirty="0">
                <a:solidFill>
                  <a:srgbClr val="000000"/>
                </a:solidFill>
                <a:latin typeface="Calibri" panose="020F0502020204030204" pitchFamily="34" charset="0"/>
              </a:rPr>
              <a:t> in accessible formats</a:t>
            </a:r>
            <a:r>
              <a:rPr lang="en-US" sz="2400" b="1" dirty="0">
                <a:solidFill>
                  <a:srgbClr val="000000"/>
                </a:solidFill>
                <a:latin typeface="Calibri" panose="020F0502020204030204" pitchFamily="34" charset="0"/>
              </a:rPr>
              <a:t> :</a:t>
            </a:r>
          </a:p>
          <a:p>
            <a:pPr marL="0" indent="0">
              <a:buClr>
                <a:srgbClr val="333399"/>
              </a:buClr>
              <a:buNone/>
            </a:pPr>
            <a:r>
              <a:rPr lang="en-US" sz="2400" b="1" dirty="0">
                <a:solidFill>
                  <a:srgbClr val="000000"/>
                </a:solidFill>
                <a:latin typeface="Calibri" panose="020F0502020204030204" pitchFamily="34" charset="0"/>
              </a:rPr>
              <a:t>(2) Independent Living Skills Training</a:t>
            </a:r>
          </a:p>
          <a:p>
            <a:pPr marL="0" indent="0">
              <a:buClr>
                <a:srgbClr val="333399"/>
              </a:buClr>
              <a:buNone/>
            </a:pPr>
            <a:r>
              <a:rPr lang="en-US" sz="2400" b="1" dirty="0">
                <a:solidFill>
                  <a:srgbClr val="000000"/>
                </a:solidFill>
                <a:latin typeface="Calibri" panose="020F0502020204030204" pitchFamily="34" charset="0"/>
              </a:rPr>
              <a:t>(3) Peer Support (including cross-disability peer support)</a:t>
            </a:r>
          </a:p>
          <a:p>
            <a:pPr marL="0" indent="0">
              <a:buClr>
                <a:srgbClr val="333399"/>
              </a:buClr>
              <a:buNone/>
            </a:pPr>
            <a:r>
              <a:rPr lang="en-US" sz="2400" b="1" dirty="0">
                <a:solidFill>
                  <a:srgbClr val="000000"/>
                </a:solidFill>
                <a:latin typeface="Calibri" panose="020F0502020204030204" pitchFamily="34" charset="0"/>
              </a:rPr>
              <a:t>(4) Individual and Systems Advocacy</a:t>
            </a:r>
          </a:p>
          <a:p>
            <a:pPr marL="0" indent="0">
              <a:buClr>
                <a:srgbClr val="333399"/>
              </a:buClr>
              <a:buNone/>
            </a:pPr>
            <a:r>
              <a:rPr lang="en-US" sz="2400" b="1" dirty="0">
                <a:solidFill>
                  <a:srgbClr val="000000"/>
                </a:solidFill>
                <a:latin typeface="Calibri" panose="020F0502020204030204" pitchFamily="34" charset="0"/>
              </a:rPr>
              <a:t>(5) Transition Services:</a:t>
            </a:r>
          </a:p>
          <a:p>
            <a:pPr marL="324000" lvl="1" indent="0">
              <a:buClr>
                <a:srgbClr val="333399"/>
              </a:buClr>
              <a:buNone/>
            </a:pPr>
            <a:r>
              <a:rPr lang="en-US" sz="2400" b="1" dirty="0">
                <a:solidFill>
                  <a:srgbClr val="000000"/>
                </a:solidFill>
                <a:latin typeface="Calibri" panose="020F0502020204030204" pitchFamily="34" charset="0"/>
              </a:rPr>
              <a:t>	Youth, </a:t>
            </a:r>
          </a:p>
          <a:p>
            <a:pPr marL="324000" lvl="1" indent="0">
              <a:buClr>
                <a:srgbClr val="333399"/>
              </a:buClr>
              <a:buNone/>
            </a:pPr>
            <a:r>
              <a:rPr lang="en-US" sz="2800" b="1" dirty="0">
                <a:solidFill>
                  <a:srgbClr val="000000"/>
                </a:solidFill>
                <a:highlight>
                  <a:srgbClr val="FFFF00"/>
                </a:highlight>
                <a:latin typeface="Calibri" panose="020F0502020204030204" pitchFamily="34" charset="0"/>
              </a:rPr>
              <a:t>Transition from Institution and Diversion (keeping consumers out facility-based care)</a:t>
            </a:r>
            <a:endParaRPr lang="en-US" sz="2800" b="1" dirty="0">
              <a:solidFill>
                <a:srgbClr val="FF0000"/>
              </a:solidFill>
              <a:highlight>
                <a:srgbClr val="FFFF00"/>
              </a:highlight>
              <a:latin typeface="Calibri" panose="020F0502020204030204" pitchFamily="34" charset="0"/>
            </a:endParaRPr>
          </a:p>
          <a:p>
            <a:endParaRPr lang="en-US" dirty="0"/>
          </a:p>
        </p:txBody>
      </p:sp>
    </p:spTree>
    <p:extLst>
      <p:ext uri="{BB962C8B-B14F-4D97-AF65-F5344CB8AC3E}">
        <p14:creationId xmlns:p14="http://schemas.microsoft.com/office/powerpoint/2010/main" val="921761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A26AA-F0B5-4839-85F5-3FC0CF03C2BD}"/>
              </a:ext>
            </a:extLst>
          </p:cNvPr>
          <p:cNvSpPr>
            <a:spLocks noGrp="1"/>
          </p:cNvSpPr>
          <p:nvPr>
            <p:ph type="title"/>
          </p:nvPr>
        </p:nvSpPr>
        <p:spPr/>
        <p:txBody>
          <a:bodyPr/>
          <a:lstStyle/>
          <a:p>
            <a:r>
              <a:rPr lang="en-US" dirty="0"/>
              <a:t>Transition from institutions to community</a:t>
            </a:r>
          </a:p>
        </p:txBody>
      </p:sp>
      <p:sp>
        <p:nvSpPr>
          <p:cNvPr id="3" name="Content Placeholder 2">
            <a:extLst>
              <a:ext uri="{FF2B5EF4-FFF2-40B4-BE49-F238E27FC236}">
                <a16:creationId xmlns:a16="http://schemas.microsoft.com/office/drawing/2014/main" id="{46599D6E-7764-4874-BF8E-9338360FE479}"/>
              </a:ext>
            </a:extLst>
          </p:cNvPr>
          <p:cNvSpPr>
            <a:spLocks noGrp="1"/>
          </p:cNvSpPr>
          <p:nvPr>
            <p:ph idx="1"/>
          </p:nvPr>
        </p:nvSpPr>
        <p:spPr/>
        <p:txBody>
          <a:bodyPr>
            <a:norm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Institutional Transition</a:t>
            </a:r>
            <a:endParaRPr kumimoji="0" lang="en-US" sz="1400" b="1" i="0" u="sng"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ADANC provides services to individuals with disabilities to assist with transitioning from an institution such as a rehab hospital, nursing home, adult care home, or a correctional facility to a community setting. Staff work with a transitioning individual to identify their goals for independent living  help provide the services and supports necessary  to move from an institutionalized setting into the community.</a:t>
            </a: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Institutional Diversion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is when ADANC provides services and supports to those at risk of entering or returning to an institution, so they can stay in the community. The goal is to help the consumer identify at risk factors that might cause them to go into or return to an institution.  Recently incarcerated individuals are at risk of returning to prison.</a:t>
            </a: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a:t>
            </a:r>
          </a:p>
          <a:p>
            <a:endParaRPr lang="en-US" dirty="0"/>
          </a:p>
        </p:txBody>
      </p:sp>
    </p:spTree>
    <p:extLst>
      <p:ext uri="{BB962C8B-B14F-4D97-AF65-F5344CB8AC3E}">
        <p14:creationId xmlns:p14="http://schemas.microsoft.com/office/powerpoint/2010/main" val="2852880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9C7F1-6864-47AD-B92B-85EBAE8B92CC}"/>
              </a:ext>
            </a:extLst>
          </p:cNvPr>
          <p:cNvSpPr>
            <a:spLocks noGrp="1"/>
          </p:cNvSpPr>
          <p:nvPr>
            <p:ph type="title"/>
          </p:nvPr>
        </p:nvSpPr>
        <p:spPr/>
        <p:txBody>
          <a:bodyPr/>
          <a:lstStyle/>
          <a:p>
            <a:r>
              <a:rPr lang="en-US" dirty="0"/>
              <a:t>Alliance of Disability advocates state reentry</a:t>
            </a:r>
          </a:p>
        </p:txBody>
      </p:sp>
      <p:sp>
        <p:nvSpPr>
          <p:cNvPr id="3" name="Content Placeholder 2">
            <a:extLst>
              <a:ext uri="{FF2B5EF4-FFF2-40B4-BE49-F238E27FC236}">
                <a16:creationId xmlns:a16="http://schemas.microsoft.com/office/drawing/2014/main" id="{718B5DC0-1E98-4BCE-A3F4-4947A23CF44B}"/>
              </a:ext>
            </a:extLst>
          </p:cNvPr>
          <p:cNvSpPr>
            <a:spLocks noGrp="1"/>
          </p:cNvSpPr>
          <p:nvPr>
            <p:ph idx="1"/>
          </p:nvPr>
        </p:nvSpPr>
        <p:spPr/>
        <p:txBody>
          <a:bodyPr/>
          <a:lstStyle/>
          <a:p>
            <a:r>
              <a:rPr lang="en-US" b="1" dirty="0"/>
              <a:t>ADA Reentry is</a:t>
            </a:r>
            <a:r>
              <a:rPr lang="en-US" dirty="0"/>
              <a:t> a program that supports and advocates for justice-involved persons with intellectual and developmental disabilities. Individuals elect to participate in the program and are motivated towards pro-social behavior through adaptable supports. Services are tailored to the participant’s specific goals with the greater objective of integrating independently into their community. ADA works to remove stigma and increase positive awareness in our communities.</a:t>
            </a:r>
          </a:p>
          <a:p>
            <a:endParaRPr lang="en-US" dirty="0"/>
          </a:p>
        </p:txBody>
      </p:sp>
    </p:spTree>
    <p:extLst>
      <p:ext uri="{BB962C8B-B14F-4D97-AF65-F5344CB8AC3E}">
        <p14:creationId xmlns:p14="http://schemas.microsoft.com/office/powerpoint/2010/main" val="2763649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9F4EB-E151-4813-B3F6-579825BB9D8D}"/>
              </a:ext>
            </a:extLst>
          </p:cNvPr>
          <p:cNvSpPr>
            <a:spLocks noGrp="1"/>
          </p:cNvSpPr>
          <p:nvPr>
            <p:ph type="title"/>
          </p:nvPr>
        </p:nvSpPr>
        <p:spPr/>
        <p:txBody>
          <a:bodyPr/>
          <a:lstStyle/>
          <a:p>
            <a:r>
              <a:rPr lang="en-US" dirty="0"/>
              <a:t>Successful reentry programs </a:t>
            </a:r>
          </a:p>
        </p:txBody>
      </p:sp>
      <p:sp>
        <p:nvSpPr>
          <p:cNvPr id="3" name="Content Placeholder 2">
            <a:extLst>
              <a:ext uri="{FF2B5EF4-FFF2-40B4-BE49-F238E27FC236}">
                <a16:creationId xmlns:a16="http://schemas.microsoft.com/office/drawing/2014/main" id="{6A448D18-912F-45C2-A520-134221D57DB7}"/>
              </a:ext>
            </a:extLst>
          </p:cNvPr>
          <p:cNvSpPr>
            <a:spLocks noGrp="1"/>
          </p:cNvSpPr>
          <p:nvPr>
            <p:ph idx="1"/>
          </p:nvPr>
        </p:nvSpPr>
        <p:spPr/>
        <p:txBody>
          <a:bodyPr>
            <a:normAutofit fontScale="92500" lnSpcReduction="20000"/>
          </a:bodyPr>
          <a:lstStyle/>
          <a:p>
            <a:endParaRPr lang="en-US" dirty="0"/>
          </a:p>
          <a:p>
            <a:r>
              <a:rPr lang="en-US" dirty="0"/>
              <a:t>Successful reentry programs work to fill the gap that exists between recently released inmates and sustainable success. For many incarcerated individuals, the first few hours and days after they leave prison or jail are critical. In many states, they are handed a few dollars and dropped off at the nearest bus or train station. Not only are they faced with the prospect of finding transportation and shelter with little or no resources, but the structure and experience of being in prison can exacerbate the lack of education, problem-solving skills, and resiliency that often led to their incarceration in the first place. </a:t>
            </a:r>
          </a:p>
          <a:p>
            <a:r>
              <a:rPr lang="en-US" dirty="0"/>
              <a:t>Successful reentry programs provide support that is positive. This means rewards are greater and when there is success, no matter how small, the success is celebrated and rewarded, and individuals are more likely to reach their goals and milestones.</a:t>
            </a:r>
          </a:p>
          <a:p>
            <a:endParaRPr lang="en-US" dirty="0"/>
          </a:p>
          <a:p>
            <a:r>
              <a:rPr lang="en-US" dirty="0"/>
              <a:t>Plus, when positive encouragement is paired motivational goal setting and role-playing, recidivism goes down. These types of techniques can be integrated into individual reentry plans. Successful reentry must focus on not just teaching folks how to succeed but helping them experience what success feels like.</a:t>
            </a:r>
          </a:p>
          <a:p>
            <a:endParaRPr lang="en-US" dirty="0"/>
          </a:p>
          <a:p>
            <a:endParaRPr lang="en-US" dirty="0"/>
          </a:p>
        </p:txBody>
      </p:sp>
    </p:spTree>
    <p:extLst>
      <p:ext uri="{BB962C8B-B14F-4D97-AF65-F5344CB8AC3E}">
        <p14:creationId xmlns:p14="http://schemas.microsoft.com/office/powerpoint/2010/main" val="3326111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1FCBB-3571-488F-B914-85263D2ECD4E}"/>
              </a:ext>
            </a:extLst>
          </p:cNvPr>
          <p:cNvSpPr>
            <a:spLocks noGrp="1"/>
          </p:cNvSpPr>
          <p:nvPr>
            <p:ph type="title"/>
          </p:nvPr>
        </p:nvSpPr>
        <p:spPr/>
        <p:txBody>
          <a:bodyPr/>
          <a:lstStyle/>
          <a:p>
            <a:r>
              <a:rPr lang="en-US" dirty="0"/>
              <a:t>Why reentry is vital </a:t>
            </a:r>
          </a:p>
        </p:txBody>
      </p:sp>
      <p:sp>
        <p:nvSpPr>
          <p:cNvPr id="3" name="Content Placeholder 2">
            <a:extLst>
              <a:ext uri="{FF2B5EF4-FFF2-40B4-BE49-F238E27FC236}">
                <a16:creationId xmlns:a16="http://schemas.microsoft.com/office/drawing/2014/main" id="{9D432F83-48A1-44D2-B27A-B5E1D16CA13E}"/>
              </a:ext>
            </a:extLst>
          </p:cNvPr>
          <p:cNvSpPr>
            <a:spLocks noGrp="1"/>
          </p:cNvSpPr>
          <p:nvPr>
            <p:ph idx="1"/>
          </p:nvPr>
        </p:nvSpPr>
        <p:spPr/>
        <p:txBody>
          <a:bodyPr/>
          <a:lstStyle/>
          <a:p>
            <a:r>
              <a:rPr lang="en-US" dirty="0"/>
              <a:t>Despite the occasional success story of a former inmate building a successful life, research continues to show that as many as 75% of ex-prisoners find themselves back in the criminal justice system within the first year. </a:t>
            </a:r>
          </a:p>
          <a:p>
            <a:r>
              <a:rPr lang="en-US" dirty="0"/>
              <a:t>Successful performance management of re-entry programs and other anti-recidivism resources are critical to change those outcomes. And at the end of the day, reducing recidivism is important for both individuals and communities.</a:t>
            </a:r>
          </a:p>
          <a:p>
            <a:endParaRPr lang="en-US" dirty="0"/>
          </a:p>
        </p:txBody>
      </p:sp>
    </p:spTree>
    <p:extLst>
      <p:ext uri="{BB962C8B-B14F-4D97-AF65-F5344CB8AC3E}">
        <p14:creationId xmlns:p14="http://schemas.microsoft.com/office/powerpoint/2010/main" val="1597792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81C1-A1A6-4D0A-9BFF-8C977F21E138}"/>
              </a:ext>
            </a:extLst>
          </p:cNvPr>
          <p:cNvSpPr>
            <a:spLocks noGrp="1"/>
          </p:cNvSpPr>
          <p:nvPr>
            <p:ph type="title"/>
          </p:nvPr>
        </p:nvSpPr>
        <p:spPr/>
        <p:txBody>
          <a:bodyPr/>
          <a:lstStyle/>
          <a:p>
            <a:r>
              <a:rPr lang="en-US" dirty="0"/>
              <a:t>Importance of initialized reentry plan</a:t>
            </a:r>
          </a:p>
        </p:txBody>
      </p:sp>
      <p:sp>
        <p:nvSpPr>
          <p:cNvPr id="3" name="Content Placeholder 2">
            <a:extLst>
              <a:ext uri="{FF2B5EF4-FFF2-40B4-BE49-F238E27FC236}">
                <a16:creationId xmlns:a16="http://schemas.microsoft.com/office/drawing/2014/main" id="{1BA1B3FC-F01D-49D6-8BCC-CFF32D609785}"/>
              </a:ext>
            </a:extLst>
          </p:cNvPr>
          <p:cNvSpPr>
            <a:spLocks noGrp="1"/>
          </p:cNvSpPr>
          <p:nvPr>
            <p:ph idx="1"/>
          </p:nvPr>
        </p:nvSpPr>
        <p:spPr/>
        <p:txBody>
          <a:bodyPr/>
          <a:lstStyle/>
          <a:p>
            <a:pPr marL="0" indent="0">
              <a:buNone/>
            </a:pPr>
            <a:r>
              <a:rPr lang="en-US" dirty="0"/>
              <a:t>ADA implements the Independent Living philosophy with all the services that we offer. This is vital with reentry as well. Transitioning back into community life from any incarceration is challenging. This challenge increases in difficulty exponentially as the time of incarceration increases.  </a:t>
            </a:r>
          </a:p>
          <a:p>
            <a:pPr marL="0" indent="0">
              <a:buNone/>
            </a:pPr>
            <a:r>
              <a:rPr lang="en-US" dirty="0"/>
              <a:t>It’s not enough to simply offer blanket-style reentry resources to individuals pending release.  </a:t>
            </a:r>
          </a:p>
          <a:p>
            <a:pPr marL="0" indent="0">
              <a:buNone/>
            </a:pPr>
            <a:r>
              <a:rPr lang="en-US" dirty="0"/>
              <a:t>This is the approach/mindset of the Correctional system. The typical ratio of Reentry Specialists to individuals being released who need reentry services on average is 45 to 1, sometimes more. The generic information given to these individuals is often outdated and is often not relevant to the needs/goals of the individual. </a:t>
            </a:r>
          </a:p>
          <a:p>
            <a:pPr marL="0" indent="0">
              <a:buNone/>
            </a:pPr>
            <a:r>
              <a:rPr lang="en-US" dirty="0"/>
              <a:t>Once an individual is released with no viable resources or positive supports, they are more likely to reoffend and return to prison. </a:t>
            </a:r>
          </a:p>
        </p:txBody>
      </p:sp>
    </p:spTree>
    <p:extLst>
      <p:ext uri="{BB962C8B-B14F-4D97-AF65-F5344CB8AC3E}">
        <p14:creationId xmlns:p14="http://schemas.microsoft.com/office/powerpoint/2010/main" val="2610715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E1D78-8E41-45E3-B86F-B47EC9E52176}"/>
              </a:ext>
            </a:extLst>
          </p:cNvPr>
          <p:cNvSpPr>
            <a:spLocks noGrp="1"/>
          </p:cNvSpPr>
          <p:nvPr>
            <p:ph type="title"/>
          </p:nvPr>
        </p:nvSpPr>
        <p:spPr/>
        <p:txBody>
          <a:bodyPr/>
          <a:lstStyle/>
          <a:p>
            <a:r>
              <a:rPr lang="en-US" dirty="0"/>
              <a:t>INDIVIDUALIZED REENTRY PLANNING</a:t>
            </a:r>
          </a:p>
        </p:txBody>
      </p:sp>
      <p:sp>
        <p:nvSpPr>
          <p:cNvPr id="3" name="Content Placeholder 2">
            <a:extLst>
              <a:ext uri="{FF2B5EF4-FFF2-40B4-BE49-F238E27FC236}">
                <a16:creationId xmlns:a16="http://schemas.microsoft.com/office/drawing/2014/main" id="{96346839-6A1B-4320-A0AA-F83C973409E0}"/>
              </a:ext>
            </a:extLst>
          </p:cNvPr>
          <p:cNvSpPr>
            <a:spLocks noGrp="1"/>
          </p:cNvSpPr>
          <p:nvPr>
            <p:ph idx="1"/>
          </p:nvPr>
        </p:nvSpPr>
        <p:spPr/>
        <p:txBody>
          <a:bodyPr>
            <a:normAutofit/>
          </a:bodyPr>
          <a:lstStyle/>
          <a:p>
            <a:r>
              <a:rPr lang="en-US" dirty="0"/>
              <a:t>Development of the IRP (Individualized Reentry Plan) starts at our first meeting with the justice involved individual. </a:t>
            </a:r>
          </a:p>
          <a:p>
            <a:r>
              <a:rPr lang="en-US" dirty="0"/>
              <a:t>The most important facet of the IRP is listening to the individual about what they think they need to be successful and not return to prison. </a:t>
            </a:r>
          </a:p>
          <a:p>
            <a:r>
              <a:rPr lang="en-US" dirty="0"/>
              <a:t>Empowering individuals to make decisions about their IRP gives them a voice - something they lost as soon as incarceration began. Empowering individuals shows that ADA is invested in THEIR plan for success. There is no such thing as “one size fits all.” </a:t>
            </a:r>
          </a:p>
          <a:p>
            <a:r>
              <a:rPr lang="en-US" dirty="0"/>
              <a:t>Programs and strategies built on this framework targets resources to those offenders who are at higher risk of recidivism and provides individualized services to address barriers that each consumer may be expecting. </a:t>
            </a:r>
          </a:p>
          <a:p>
            <a:endParaRPr lang="en-US" dirty="0"/>
          </a:p>
        </p:txBody>
      </p:sp>
    </p:spTree>
    <p:extLst>
      <p:ext uri="{BB962C8B-B14F-4D97-AF65-F5344CB8AC3E}">
        <p14:creationId xmlns:p14="http://schemas.microsoft.com/office/powerpoint/2010/main" val="829919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2756A-EA7E-48CC-AD11-AAADB175715C}"/>
              </a:ext>
            </a:extLst>
          </p:cNvPr>
          <p:cNvSpPr>
            <a:spLocks noGrp="1"/>
          </p:cNvSpPr>
          <p:nvPr>
            <p:ph type="title"/>
          </p:nvPr>
        </p:nvSpPr>
        <p:spPr/>
        <p:txBody>
          <a:bodyPr/>
          <a:lstStyle/>
          <a:p>
            <a:r>
              <a:rPr lang="en-US" dirty="0"/>
              <a:t>Resources involved with irp</a:t>
            </a:r>
          </a:p>
        </p:txBody>
      </p:sp>
      <p:sp>
        <p:nvSpPr>
          <p:cNvPr id="3" name="Content Placeholder 2">
            <a:extLst>
              <a:ext uri="{FF2B5EF4-FFF2-40B4-BE49-F238E27FC236}">
                <a16:creationId xmlns:a16="http://schemas.microsoft.com/office/drawing/2014/main" id="{139C0794-C809-441A-9184-BB9292171877}"/>
              </a:ext>
            </a:extLst>
          </p:cNvPr>
          <p:cNvSpPr>
            <a:spLocks noGrp="1"/>
          </p:cNvSpPr>
          <p:nvPr>
            <p:ph idx="1"/>
          </p:nvPr>
        </p:nvSpPr>
        <p:spPr/>
        <p:txBody>
          <a:bodyPr>
            <a:normAutofit/>
          </a:bodyPr>
          <a:lstStyle/>
          <a:p>
            <a:r>
              <a:rPr lang="en-US" b="1" dirty="0"/>
              <a:t>We provide and connect individuals to</a:t>
            </a:r>
            <a:r>
              <a:rPr lang="en-US" dirty="0"/>
              <a:t>:</a:t>
            </a:r>
          </a:p>
          <a:p>
            <a:pPr lvl="1"/>
            <a:r>
              <a:rPr lang="en-US" dirty="0"/>
              <a:t>Housing Opportunities</a:t>
            </a:r>
          </a:p>
          <a:p>
            <a:pPr lvl="1"/>
            <a:r>
              <a:rPr lang="en-US" dirty="0"/>
              <a:t>Employment Assistance </a:t>
            </a:r>
          </a:p>
          <a:p>
            <a:pPr lvl="1"/>
            <a:r>
              <a:rPr lang="en-US" dirty="0"/>
              <a:t>Suitcessful and Food Pantry</a:t>
            </a:r>
          </a:p>
          <a:p>
            <a:pPr lvl="1"/>
            <a:r>
              <a:rPr lang="en-US" dirty="0"/>
              <a:t>Benefits Counseling</a:t>
            </a:r>
          </a:p>
          <a:p>
            <a:pPr lvl="1"/>
            <a:r>
              <a:rPr lang="en-US" dirty="0"/>
              <a:t>Independent Living Skills Training</a:t>
            </a:r>
          </a:p>
          <a:p>
            <a:pPr lvl="1"/>
            <a:r>
              <a:rPr lang="en-US" dirty="0"/>
              <a:t>Travel Training</a:t>
            </a:r>
          </a:p>
          <a:p>
            <a:pPr lvl="1"/>
            <a:r>
              <a:rPr lang="en-US" dirty="0"/>
              <a:t>Behavioral / Mental Health Resource information</a:t>
            </a:r>
          </a:p>
          <a:p>
            <a:pPr lvl="1"/>
            <a:r>
              <a:rPr lang="en-US" dirty="0"/>
              <a:t>Peer Recovery Support Services and Mentoring</a:t>
            </a:r>
          </a:p>
          <a:p>
            <a:endParaRPr lang="en-US" dirty="0"/>
          </a:p>
        </p:txBody>
      </p:sp>
    </p:spTree>
    <p:extLst>
      <p:ext uri="{BB962C8B-B14F-4D97-AF65-F5344CB8AC3E}">
        <p14:creationId xmlns:p14="http://schemas.microsoft.com/office/powerpoint/2010/main" val="3359911423"/>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ED259B766720744B48F90D3CCE105D4" ma:contentTypeVersion="13" ma:contentTypeDescription="Create a new document." ma:contentTypeScope="" ma:versionID="ff9a126c2a75d4755295dfb3638d7cc4">
  <xsd:schema xmlns:xsd="http://www.w3.org/2001/XMLSchema" xmlns:xs="http://www.w3.org/2001/XMLSchema" xmlns:p="http://schemas.microsoft.com/office/2006/metadata/properties" xmlns:ns3="2d7e8dcc-58d2-49ab-af13-de0c95b4ebc7" xmlns:ns4="52fa6924-1c6a-466f-9444-30ff6b896c50" targetNamespace="http://schemas.microsoft.com/office/2006/metadata/properties" ma:root="true" ma:fieldsID="0ef28783749b57efc7f34972357f846c" ns3:_="" ns4:_="">
    <xsd:import namespace="2d7e8dcc-58d2-49ab-af13-de0c95b4ebc7"/>
    <xsd:import namespace="52fa6924-1c6a-466f-9444-30ff6b896c5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7e8dcc-58d2-49ab-af13-de0c95b4eb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2fa6924-1c6a-466f-9444-30ff6b896c5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460BB9-387C-4B7E-B6D5-55BDE6F08242}">
  <ds:schemaRefs>
    <ds:schemaRef ds:uri="http://schemas.microsoft.com/sharepoint/v3/contenttype/forms"/>
  </ds:schemaRefs>
</ds:datastoreItem>
</file>

<file path=customXml/itemProps2.xml><?xml version="1.0" encoding="utf-8"?>
<ds:datastoreItem xmlns:ds="http://schemas.openxmlformats.org/officeDocument/2006/customXml" ds:itemID="{8D6A3757-53CC-4B44-A8B1-8192301E01B3}">
  <ds:schemaRefs>
    <ds:schemaRef ds:uri="http://schemas.openxmlformats.org/package/2006/metadata/core-properties"/>
    <ds:schemaRef ds:uri="http://www.w3.org/XML/1998/namespace"/>
    <ds:schemaRef ds:uri="http://purl.org/dc/elements/1.1/"/>
    <ds:schemaRef ds:uri="http://schemas.microsoft.com/office/infopath/2007/PartnerControls"/>
    <ds:schemaRef ds:uri="http://schemas.microsoft.com/office/2006/metadata/properties"/>
    <ds:schemaRef ds:uri="http://purl.org/dc/dcmitype/"/>
    <ds:schemaRef ds:uri="2d7e8dcc-58d2-49ab-af13-de0c95b4ebc7"/>
    <ds:schemaRef ds:uri="http://purl.org/dc/terms/"/>
    <ds:schemaRef ds:uri="http://schemas.microsoft.com/office/2006/documentManagement/types"/>
    <ds:schemaRef ds:uri="52fa6924-1c6a-466f-9444-30ff6b896c50"/>
  </ds:schemaRefs>
</ds:datastoreItem>
</file>

<file path=customXml/itemProps3.xml><?xml version="1.0" encoding="utf-8"?>
<ds:datastoreItem xmlns:ds="http://schemas.openxmlformats.org/officeDocument/2006/customXml" ds:itemID="{7C611AD6-3C6B-467A-98B8-30A5E68D26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7e8dcc-58d2-49ab-af13-de0c95b4ebc7"/>
    <ds:schemaRef ds:uri="52fa6924-1c6a-466f-9444-30ff6b896c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3175</TotalTime>
  <Words>1385</Words>
  <Application>Microsoft Office PowerPoint</Application>
  <PresentationFormat>Widescreen</PresentationFormat>
  <Paragraphs>82</Paragraphs>
  <Slides>13</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vt:lpstr>
      <vt:lpstr>Gill Sans MT</vt:lpstr>
      <vt:lpstr>Wingdings 2</vt:lpstr>
      <vt:lpstr>Dividend</vt:lpstr>
      <vt:lpstr>Presentation to the  North Carolina Council on Developmental Disabilities (NCCDD) Advocacy Development and Community Living Committees August 6, 2020</vt:lpstr>
      <vt:lpstr>Five core services CILs are mandated to provide</vt:lpstr>
      <vt:lpstr>Transition from institutions to community</vt:lpstr>
      <vt:lpstr>Alliance of Disability advocates state reentry</vt:lpstr>
      <vt:lpstr>Successful reentry programs </vt:lpstr>
      <vt:lpstr>Why reentry is vital </vt:lpstr>
      <vt:lpstr>Importance of initialized reentry plan</vt:lpstr>
      <vt:lpstr>INDIVIDUALIZED REENTRY PLANNING</vt:lpstr>
      <vt:lpstr>Resources involved with irp</vt:lpstr>
      <vt:lpstr>collaborations</vt:lpstr>
      <vt:lpstr>Expertise in reentry</vt:lpstr>
      <vt:lpstr>Closing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alliance of disability advocates board of directors</dc:title>
  <dc:creator>Vicki Smith</dc:creator>
  <cp:lastModifiedBy>Woodward, Philip C</cp:lastModifiedBy>
  <cp:revision>43</cp:revision>
  <cp:lastPrinted>2020-05-29T19:24:16Z</cp:lastPrinted>
  <dcterms:created xsi:type="dcterms:W3CDTF">2019-08-26T19:45:11Z</dcterms:created>
  <dcterms:modified xsi:type="dcterms:W3CDTF">2020-08-25T16:36:04Z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0x0101003ED259B766720744B48F90D3CCE105D4</vt:lpwstr>
  </property>
</Properties>
</file>