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0"/>
  </p:notesMasterIdLst>
  <p:handoutMasterIdLst>
    <p:handoutMasterId r:id="rId21"/>
  </p:handoutMasterIdLst>
  <p:sldIdLst>
    <p:sldId id="319" r:id="rId2"/>
    <p:sldId id="298" r:id="rId3"/>
    <p:sldId id="299" r:id="rId4"/>
    <p:sldId id="301" r:id="rId5"/>
    <p:sldId id="303" r:id="rId6"/>
    <p:sldId id="304" r:id="rId7"/>
    <p:sldId id="305" r:id="rId8"/>
    <p:sldId id="306" r:id="rId9"/>
    <p:sldId id="307" r:id="rId10"/>
    <p:sldId id="314" r:id="rId11"/>
    <p:sldId id="308" r:id="rId12"/>
    <p:sldId id="315" r:id="rId13"/>
    <p:sldId id="309" r:id="rId14"/>
    <p:sldId id="310" r:id="rId15"/>
    <p:sldId id="311" r:id="rId16"/>
    <p:sldId id="312" r:id="rId17"/>
    <p:sldId id="316" r:id="rId18"/>
    <p:sldId id="313"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2E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701" autoAdjust="0"/>
  </p:normalViewPr>
  <p:slideViewPr>
    <p:cSldViewPr snapToGrid="0">
      <p:cViewPr varScale="1">
        <p:scale>
          <a:sx n="98" d="100"/>
          <a:sy n="98" d="100"/>
        </p:scale>
        <p:origin x="115" y="1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6EC7675-E3B3-49FA-B845-979CB6D008F3}" type="datetimeFigureOut">
              <a:rPr lang="en-US" smtClean="0"/>
              <a:t>9/8/2017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5A252BA-D2FD-4EA3-9527-D606FECCCBC7}" type="slidenum">
              <a:rPr lang="en-US" smtClean="0"/>
              <a:t>‹#›</a:t>
            </a:fld>
            <a:endParaRPr lang="en-US"/>
          </a:p>
        </p:txBody>
      </p:sp>
    </p:spTree>
    <p:extLst>
      <p:ext uri="{BB962C8B-B14F-4D97-AF65-F5344CB8AC3E}">
        <p14:creationId xmlns:p14="http://schemas.microsoft.com/office/powerpoint/2010/main" val="1729171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ECBF687-8D32-4D30-B01E-B703713470D9}" type="datetimeFigureOut">
              <a:rPr lang="en-US" smtClean="0"/>
              <a:pPr/>
              <a:t>9/8/2017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254E61E-50EF-4B39-8BC4-BA5946528A6B}" type="slidenum">
              <a:rPr lang="en-US" smtClean="0"/>
              <a:pPr/>
              <a:t>‹#›</a:t>
            </a:fld>
            <a:endParaRPr lang="en-US"/>
          </a:p>
        </p:txBody>
      </p:sp>
    </p:spTree>
    <p:extLst>
      <p:ext uri="{BB962C8B-B14F-4D97-AF65-F5344CB8AC3E}">
        <p14:creationId xmlns:p14="http://schemas.microsoft.com/office/powerpoint/2010/main" val="1883973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Designated by Governor in 2007, but not part of state government</a:t>
            </a:r>
          </a:p>
          <a:p>
            <a:pPr eaLnBrk="1" hangingPunct="1">
              <a:spcBef>
                <a:spcPct val="0"/>
              </a:spcBef>
            </a:pPr>
            <a:r>
              <a:rPr lang="en-US" altLang="en-US"/>
              <a:t>Non-profit; provide recipient of federal grants; fundraising efforts</a:t>
            </a:r>
          </a:p>
          <a:p>
            <a:pPr eaLnBrk="1" hangingPunct="1">
              <a:spcBef>
                <a:spcPct val="0"/>
              </a:spcBef>
            </a:pPr>
            <a:endParaRPr lang="en-US" altLang="en-US"/>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4916E5-1933-42C4-80C4-E35C15644A0D}" type="slidenum">
              <a:rPr lang="en-US" altLang="en-US">
                <a:solidFill>
                  <a:prstClr val="black"/>
                </a:solidFill>
              </a:rPr>
              <a:pPr>
                <a:spcBef>
                  <a:spcPct val="0"/>
                </a:spcBef>
              </a:pPr>
              <a:t>2</a:t>
            </a:fld>
            <a:endParaRPr lang="en-US" altLang="en-US">
              <a:solidFill>
                <a:prstClr val="black"/>
              </a:solidFill>
            </a:endParaRPr>
          </a:p>
        </p:txBody>
      </p:sp>
    </p:spTree>
    <p:extLst>
      <p:ext uri="{BB962C8B-B14F-4D97-AF65-F5344CB8AC3E}">
        <p14:creationId xmlns:p14="http://schemas.microsoft.com/office/powerpoint/2010/main" val="2603945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40D00B-9F7D-4EA2-9532-3BCA98DA5DC4}" type="slidenum">
              <a:rPr lang="en-US" altLang="en-US">
                <a:solidFill>
                  <a:prstClr val="black"/>
                </a:solidFill>
              </a:rPr>
              <a:pPr>
                <a:spcBef>
                  <a:spcPct val="0"/>
                </a:spcBef>
              </a:pPr>
              <a:t>13</a:t>
            </a:fld>
            <a:endParaRPr lang="en-US" altLang="en-US">
              <a:solidFill>
                <a:prstClr val="black"/>
              </a:solidFill>
            </a:endParaRPr>
          </a:p>
        </p:txBody>
      </p:sp>
    </p:spTree>
    <p:extLst>
      <p:ext uri="{BB962C8B-B14F-4D97-AF65-F5344CB8AC3E}">
        <p14:creationId xmlns:p14="http://schemas.microsoft.com/office/powerpoint/2010/main" val="1501766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Take statutory form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95BC28-89E6-4EC0-998E-FB2E7320910F}" type="slidenum">
              <a:rPr lang="en-US" altLang="en-US">
                <a:solidFill>
                  <a:prstClr val="black"/>
                </a:solidFill>
              </a:rPr>
              <a:pPr>
                <a:spcBef>
                  <a:spcPct val="0"/>
                </a:spcBef>
              </a:pPr>
              <a:t>16</a:t>
            </a:fld>
            <a:endParaRPr lang="en-US" altLang="en-US">
              <a:solidFill>
                <a:prstClr val="black"/>
              </a:solidFill>
            </a:endParaRPr>
          </a:p>
        </p:txBody>
      </p:sp>
    </p:spTree>
    <p:extLst>
      <p:ext uri="{BB962C8B-B14F-4D97-AF65-F5344CB8AC3E}">
        <p14:creationId xmlns:p14="http://schemas.microsoft.com/office/powerpoint/2010/main" val="2372390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Take statutory form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95BC28-89E6-4EC0-998E-FB2E7320910F}" type="slidenum">
              <a:rPr lang="en-US" altLang="en-US">
                <a:solidFill>
                  <a:prstClr val="black"/>
                </a:solidFill>
              </a:rPr>
              <a:pPr>
                <a:spcBef>
                  <a:spcPct val="0"/>
                </a:spcBef>
              </a:pPr>
              <a:t>17</a:t>
            </a:fld>
            <a:endParaRPr lang="en-US" altLang="en-US">
              <a:solidFill>
                <a:prstClr val="black"/>
              </a:solidFill>
            </a:endParaRPr>
          </a:p>
        </p:txBody>
      </p:sp>
    </p:spTree>
    <p:extLst>
      <p:ext uri="{BB962C8B-B14F-4D97-AF65-F5344CB8AC3E}">
        <p14:creationId xmlns:p14="http://schemas.microsoft.com/office/powerpoint/2010/main" val="2372390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AF7101-C8AC-4CE9-A4A9-B66B58378597}" type="slidenum">
              <a:rPr lang="en-US" altLang="en-US">
                <a:solidFill>
                  <a:prstClr val="black"/>
                </a:solidFill>
              </a:rPr>
              <a:pPr>
                <a:spcBef>
                  <a:spcPct val="0"/>
                </a:spcBef>
              </a:pPr>
              <a:t>18</a:t>
            </a:fld>
            <a:endParaRPr lang="en-US" altLang="en-US">
              <a:solidFill>
                <a:prstClr val="black"/>
              </a:solidFill>
            </a:endParaRPr>
          </a:p>
        </p:txBody>
      </p:sp>
    </p:spTree>
    <p:extLst>
      <p:ext uri="{BB962C8B-B14F-4D97-AF65-F5344CB8AC3E}">
        <p14:creationId xmlns:p14="http://schemas.microsoft.com/office/powerpoint/2010/main" val="775409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Take copies of Guardianship Capacity Questionnaire</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FB3054-5E99-4B6D-81C5-776B4663951A}" type="slidenum">
              <a:rPr lang="en-US" altLang="en-US">
                <a:solidFill>
                  <a:prstClr val="black"/>
                </a:solidFill>
              </a:rPr>
              <a:pPr>
                <a:spcBef>
                  <a:spcPct val="0"/>
                </a:spcBef>
              </a:pPr>
              <a:t>4</a:t>
            </a:fld>
            <a:endParaRPr lang="en-US" altLang="en-US">
              <a:solidFill>
                <a:prstClr val="black"/>
              </a:solidFill>
            </a:endParaRPr>
          </a:p>
        </p:txBody>
      </p:sp>
    </p:spTree>
    <p:extLst>
      <p:ext uri="{BB962C8B-B14F-4D97-AF65-F5344CB8AC3E}">
        <p14:creationId xmlns:p14="http://schemas.microsoft.com/office/powerpoint/2010/main" val="3276980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450ED0F-180E-44B7-8AF2-9DE034A382E4}" type="slidenum">
              <a:rPr lang="en-US" altLang="en-US">
                <a:solidFill>
                  <a:prstClr val="black"/>
                </a:solidFill>
              </a:rPr>
              <a:pPr>
                <a:spcBef>
                  <a:spcPct val="0"/>
                </a:spcBef>
              </a:pPr>
              <a:t>5</a:t>
            </a:fld>
            <a:endParaRPr lang="en-US" altLang="en-US">
              <a:solidFill>
                <a:prstClr val="black"/>
              </a:solidFill>
            </a:endParaRPr>
          </a:p>
        </p:txBody>
      </p:sp>
    </p:spTree>
    <p:extLst>
      <p:ext uri="{BB962C8B-B14F-4D97-AF65-F5344CB8AC3E}">
        <p14:creationId xmlns:p14="http://schemas.microsoft.com/office/powerpoint/2010/main" val="139346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Take copies of SSA Guide for Rep Payees</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06A3D6-28A7-4BB0-93E5-2B64028E03DC}" type="slidenum">
              <a:rPr lang="en-US" altLang="en-US">
                <a:solidFill>
                  <a:prstClr val="black"/>
                </a:solidFill>
              </a:rPr>
              <a:pPr>
                <a:spcBef>
                  <a:spcPct val="0"/>
                </a:spcBef>
              </a:pPr>
              <a:t>7</a:t>
            </a:fld>
            <a:endParaRPr lang="en-US" altLang="en-US">
              <a:solidFill>
                <a:prstClr val="black"/>
              </a:solidFill>
            </a:endParaRPr>
          </a:p>
        </p:txBody>
      </p:sp>
    </p:spTree>
    <p:extLst>
      <p:ext uri="{BB962C8B-B14F-4D97-AF65-F5344CB8AC3E}">
        <p14:creationId xmlns:p14="http://schemas.microsoft.com/office/powerpoint/2010/main" val="45245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Take copies of SSA Guide for Rep Payees</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D25E50-D290-435E-96B2-DBAC382FA053}" type="slidenum">
              <a:rPr lang="en-US" altLang="en-US">
                <a:solidFill>
                  <a:prstClr val="black"/>
                </a:solidFill>
              </a:rPr>
              <a:pPr>
                <a:spcBef>
                  <a:spcPct val="0"/>
                </a:spcBef>
              </a:pPr>
              <a:t>8</a:t>
            </a:fld>
            <a:endParaRPr lang="en-US" altLang="en-US">
              <a:solidFill>
                <a:prstClr val="black"/>
              </a:solidFill>
            </a:endParaRPr>
          </a:p>
        </p:txBody>
      </p:sp>
    </p:spTree>
    <p:extLst>
      <p:ext uri="{BB962C8B-B14F-4D97-AF65-F5344CB8AC3E}">
        <p14:creationId xmlns:p14="http://schemas.microsoft.com/office/powerpoint/2010/main" val="226418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Take SNT brochures</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9BCE60-A8C4-4DC0-9037-8F893E73EB79}" type="slidenum">
              <a:rPr lang="en-US" altLang="en-US">
                <a:solidFill>
                  <a:prstClr val="black"/>
                </a:solidFill>
              </a:rPr>
              <a:pPr>
                <a:spcBef>
                  <a:spcPct val="0"/>
                </a:spcBef>
              </a:pPr>
              <a:t>9</a:t>
            </a:fld>
            <a:endParaRPr lang="en-US" altLang="en-US">
              <a:solidFill>
                <a:prstClr val="black"/>
              </a:solidFill>
            </a:endParaRPr>
          </a:p>
        </p:txBody>
      </p:sp>
    </p:spTree>
    <p:extLst>
      <p:ext uri="{BB962C8B-B14F-4D97-AF65-F5344CB8AC3E}">
        <p14:creationId xmlns:p14="http://schemas.microsoft.com/office/powerpoint/2010/main" val="4012165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Take SNT brochures</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9BCE60-A8C4-4DC0-9037-8F893E73EB79}" type="slidenum">
              <a:rPr lang="en-US" altLang="en-US">
                <a:solidFill>
                  <a:prstClr val="black"/>
                </a:solidFill>
              </a:rPr>
              <a:pPr>
                <a:spcBef>
                  <a:spcPct val="0"/>
                </a:spcBef>
              </a:pPr>
              <a:t>10</a:t>
            </a:fld>
            <a:endParaRPr lang="en-US" altLang="en-US">
              <a:solidFill>
                <a:prstClr val="black"/>
              </a:solidFill>
            </a:endParaRPr>
          </a:p>
        </p:txBody>
      </p:sp>
    </p:spTree>
    <p:extLst>
      <p:ext uri="{BB962C8B-B14F-4D97-AF65-F5344CB8AC3E}">
        <p14:creationId xmlns:p14="http://schemas.microsoft.com/office/powerpoint/2010/main" val="4012165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130AF6-3246-474D-ACF9-B1208F2DD6C1}" type="slidenum">
              <a:rPr lang="en-US" altLang="en-US">
                <a:solidFill>
                  <a:prstClr val="black"/>
                </a:solidFill>
              </a:rPr>
              <a:pPr>
                <a:spcBef>
                  <a:spcPct val="0"/>
                </a:spcBef>
              </a:pPr>
              <a:t>11</a:t>
            </a:fld>
            <a:endParaRPr lang="en-US" altLang="en-US">
              <a:solidFill>
                <a:prstClr val="black"/>
              </a:solidFill>
            </a:endParaRPr>
          </a:p>
        </p:txBody>
      </p:sp>
    </p:spTree>
    <p:extLst>
      <p:ext uri="{BB962C8B-B14F-4D97-AF65-F5344CB8AC3E}">
        <p14:creationId xmlns:p14="http://schemas.microsoft.com/office/powerpoint/2010/main" val="630511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066" indent="-291179">
              <a:spcBef>
                <a:spcPct val="30000"/>
              </a:spcBef>
              <a:defRPr sz="1200">
                <a:solidFill>
                  <a:schemeClr val="tx1"/>
                </a:solidFill>
                <a:latin typeface="Calibri" panose="020F0502020204030204" pitchFamily="34" charset="0"/>
              </a:defRPr>
            </a:lvl2pPr>
            <a:lvl3pPr marL="1164717" indent="-232943">
              <a:spcBef>
                <a:spcPct val="30000"/>
              </a:spcBef>
              <a:defRPr sz="1200">
                <a:solidFill>
                  <a:schemeClr val="tx1"/>
                </a:solidFill>
                <a:latin typeface="Calibri" panose="020F0502020204030204" pitchFamily="34" charset="0"/>
              </a:defRPr>
            </a:lvl3pPr>
            <a:lvl4pPr marL="1630604" indent="-232943">
              <a:spcBef>
                <a:spcPct val="30000"/>
              </a:spcBef>
              <a:defRPr sz="1200">
                <a:solidFill>
                  <a:schemeClr val="tx1"/>
                </a:solidFill>
                <a:latin typeface="Calibri" panose="020F0502020204030204" pitchFamily="34" charset="0"/>
              </a:defRPr>
            </a:lvl4pPr>
            <a:lvl5pPr marL="2096491" indent="-232943">
              <a:spcBef>
                <a:spcPct val="30000"/>
              </a:spcBef>
              <a:defRPr sz="1200">
                <a:solidFill>
                  <a:schemeClr val="tx1"/>
                </a:solidFill>
                <a:latin typeface="Calibri" panose="020F0502020204030204" pitchFamily="34" charset="0"/>
              </a:defRPr>
            </a:lvl5pPr>
            <a:lvl6pPr marL="2562377" indent="-232943" eaLnBrk="0" fontAlgn="base" hangingPunct="0">
              <a:spcBef>
                <a:spcPct val="30000"/>
              </a:spcBef>
              <a:spcAft>
                <a:spcPct val="0"/>
              </a:spcAft>
              <a:defRPr sz="1200">
                <a:solidFill>
                  <a:schemeClr val="tx1"/>
                </a:solidFill>
                <a:latin typeface="Calibri" panose="020F0502020204030204" pitchFamily="34" charset="0"/>
              </a:defRPr>
            </a:lvl6pPr>
            <a:lvl7pPr marL="3028264" indent="-232943" eaLnBrk="0" fontAlgn="base" hangingPunct="0">
              <a:spcBef>
                <a:spcPct val="30000"/>
              </a:spcBef>
              <a:spcAft>
                <a:spcPct val="0"/>
              </a:spcAft>
              <a:defRPr sz="1200">
                <a:solidFill>
                  <a:schemeClr val="tx1"/>
                </a:solidFill>
                <a:latin typeface="Calibri" panose="020F0502020204030204" pitchFamily="34" charset="0"/>
              </a:defRPr>
            </a:lvl7pPr>
            <a:lvl8pPr marL="3494151" indent="-232943" eaLnBrk="0" fontAlgn="base" hangingPunct="0">
              <a:spcBef>
                <a:spcPct val="30000"/>
              </a:spcBef>
              <a:spcAft>
                <a:spcPct val="0"/>
              </a:spcAft>
              <a:defRPr sz="1200">
                <a:solidFill>
                  <a:schemeClr val="tx1"/>
                </a:solidFill>
                <a:latin typeface="Calibri" panose="020F0502020204030204" pitchFamily="34" charset="0"/>
              </a:defRPr>
            </a:lvl8pPr>
            <a:lvl9pPr marL="3960038" indent="-232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130AF6-3246-474D-ACF9-B1208F2DD6C1}" type="slidenum">
              <a:rPr lang="en-US" altLang="en-US">
                <a:solidFill>
                  <a:prstClr val="black"/>
                </a:solidFill>
              </a:rPr>
              <a:pPr>
                <a:spcBef>
                  <a:spcPct val="0"/>
                </a:spcBef>
              </a:pPr>
              <a:t>12</a:t>
            </a:fld>
            <a:endParaRPr lang="en-US" altLang="en-US">
              <a:solidFill>
                <a:prstClr val="black"/>
              </a:solidFill>
            </a:endParaRPr>
          </a:p>
        </p:txBody>
      </p:sp>
    </p:spTree>
    <p:extLst>
      <p:ext uri="{BB962C8B-B14F-4D97-AF65-F5344CB8AC3E}">
        <p14:creationId xmlns:p14="http://schemas.microsoft.com/office/powerpoint/2010/main" val="630511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A252FA4-263B-40FF-BB58-3B9DF22F1B61}" type="slidenum">
              <a:rPr lang="en-US" altLang="en-US"/>
              <a:pPr>
                <a:defRPr/>
              </a:pPr>
              <a:t>‹#›</a:t>
            </a:fld>
            <a:endParaRPr lang="en-US" altLang="en-US"/>
          </a:p>
        </p:txBody>
      </p:sp>
    </p:spTree>
    <p:extLst>
      <p:ext uri="{BB962C8B-B14F-4D97-AF65-F5344CB8AC3E}">
        <p14:creationId xmlns:p14="http://schemas.microsoft.com/office/powerpoint/2010/main" val="3283417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A0F0B67-BAE5-4F40-BB03-33D8FEB304A8}" type="slidenum">
              <a:rPr lang="en-US" altLang="en-US"/>
              <a:pPr>
                <a:defRPr/>
              </a:pPr>
              <a:t>‹#›</a:t>
            </a:fld>
            <a:endParaRPr lang="en-US" altLang="en-US"/>
          </a:p>
        </p:txBody>
      </p:sp>
    </p:spTree>
    <p:extLst>
      <p:ext uri="{BB962C8B-B14F-4D97-AF65-F5344CB8AC3E}">
        <p14:creationId xmlns:p14="http://schemas.microsoft.com/office/powerpoint/2010/main" val="15977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8A6AEA4-5F45-4162-8F93-34C0840E0C12}" type="slidenum">
              <a:rPr lang="en-US" altLang="en-US"/>
              <a:pPr>
                <a:defRPr/>
              </a:pPr>
              <a:t>‹#›</a:t>
            </a:fld>
            <a:endParaRPr lang="en-US" altLang="en-US"/>
          </a:p>
        </p:txBody>
      </p:sp>
    </p:spTree>
    <p:extLst>
      <p:ext uri="{BB962C8B-B14F-4D97-AF65-F5344CB8AC3E}">
        <p14:creationId xmlns:p14="http://schemas.microsoft.com/office/powerpoint/2010/main" val="533584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3638"/>
            <a:ext cx="2844800" cy="457200"/>
          </a:xfrm>
        </p:spPr>
        <p:txBody>
          <a:bodyPr/>
          <a:lstStyle>
            <a:lvl1pPr>
              <a:defRPr/>
            </a:lvl1p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8737600" y="6243638"/>
            <a:ext cx="2844800" cy="457200"/>
          </a:xfrm>
        </p:spPr>
        <p:txBody>
          <a:bodyPr/>
          <a:lstStyle>
            <a:lvl1pPr>
              <a:defRPr smtClean="0"/>
            </a:lvl1pPr>
          </a:lstStyle>
          <a:p>
            <a:pPr>
              <a:defRPr/>
            </a:pPr>
            <a:fld id="{26F784A0-04DE-4127-8ADD-5430C369F5AA}" type="slidenum">
              <a:rPr lang="en-US" altLang="en-US"/>
              <a:pPr>
                <a:defRPr/>
              </a:pPr>
              <a:t>‹#›</a:t>
            </a:fld>
            <a:endParaRPr lang="en-US" altLang="en-US"/>
          </a:p>
        </p:txBody>
      </p:sp>
    </p:spTree>
    <p:extLst>
      <p:ext uri="{BB962C8B-B14F-4D97-AF65-F5344CB8AC3E}">
        <p14:creationId xmlns:p14="http://schemas.microsoft.com/office/powerpoint/2010/main" val="3558038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5C3C68E-A025-473C-842D-B12AD6358060}" type="slidenum">
              <a:rPr lang="en-US" altLang="en-US"/>
              <a:pPr>
                <a:defRPr/>
              </a:pPr>
              <a:t>‹#›</a:t>
            </a:fld>
            <a:endParaRPr lang="en-US" altLang="en-US"/>
          </a:p>
        </p:txBody>
      </p:sp>
    </p:spTree>
    <p:extLst>
      <p:ext uri="{BB962C8B-B14F-4D97-AF65-F5344CB8AC3E}">
        <p14:creationId xmlns:p14="http://schemas.microsoft.com/office/powerpoint/2010/main" val="348593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F181771-B516-4448-BF0D-805B90611C55}" type="slidenum">
              <a:rPr lang="en-US" altLang="en-US"/>
              <a:pPr>
                <a:defRPr/>
              </a:pPr>
              <a:t>‹#›</a:t>
            </a:fld>
            <a:endParaRPr lang="en-US" altLang="en-US"/>
          </a:p>
        </p:txBody>
      </p:sp>
    </p:spTree>
    <p:extLst>
      <p:ext uri="{BB962C8B-B14F-4D97-AF65-F5344CB8AC3E}">
        <p14:creationId xmlns:p14="http://schemas.microsoft.com/office/powerpoint/2010/main" val="1061623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A83228C-4BB2-4D1C-B470-AC18CCCE7DEF}" type="slidenum">
              <a:rPr lang="en-US" altLang="en-US"/>
              <a:pPr>
                <a:defRPr/>
              </a:pPr>
              <a:t>‹#›</a:t>
            </a:fld>
            <a:endParaRPr lang="en-US" altLang="en-US"/>
          </a:p>
        </p:txBody>
      </p:sp>
    </p:spTree>
    <p:extLst>
      <p:ext uri="{BB962C8B-B14F-4D97-AF65-F5344CB8AC3E}">
        <p14:creationId xmlns:p14="http://schemas.microsoft.com/office/powerpoint/2010/main" val="190685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C1391477-2429-45D2-A21C-063D50FF46A1}" type="slidenum">
              <a:rPr lang="en-US" altLang="en-US"/>
              <a:pPr>
                <a:defRPr/>
              </a:pPr>
              <a:t>‹#›</a:t>
            </a:fld>
            <a:endParaRPr lang="en-US" altLang="en-US"/>
          </a:p>
        </p:txBody>
      </p:sp>
    </p:spTree>
    <p:extLst>
      <p:ext uri="{BB962C8B-B14F-4D97-AF65-F5344CB8AC3E}">
        <p14:creationId xmlns:p14="http://schemas.microsoft.com/office/powerpoint/2010/main" val="672218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F64A640-1CD5-4E45-B23B-CF27733B8828}" type="slidenum">
              <a:rPr lang="en-US" altLang="en-US"/>
              <a:pPr>
                <a:defRPr/>
              </a:pPr>
              <a:t>‹#›</a:t>
            </a:fld>
            <a:endParaRPr lang="en-US" altLang="en-US"/>
          </a:p>
        </p:txBody>
      </p:sp>
    </p:spTree>
    <p:extLst>
      <p:ext uri="{BB962C8B-B14F-4D97-AF65-F5344CB8AC3E}">
        <p14:creationId xmlns:p14="http://schemas.microsoft.com/office/powerpoint/2010/main" val="3706561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A3D0BF52-E3E6-4CB2-B42C-581833051078}" type="slidenum">
              <a:rPr lang="en-US" altLang="en-US"/>
              <a:pPr>
                <a:defRPr/>
              </a:pPr>
              <a:t>‹#›</a:t>
            </a:fld>
            <a:endParaRPr lang="en-US" altLang="en-US"/>
          </a:p>
        </p:txBody>
      </p:sp>
    </p:spTree>
    <p:extLst>
      <p:ext uri="{BB962C8B-B14F-4D97-AF65-F5344CB8AC3E}">
        <p14:creationId xmlns:p14="http://schemas.microsoft.com/office/powerpoint/2010/main" val="1940383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0222A32-76AF-4850-B2E4-9C07E8B8B05C}" type="slidenum">
              <a:rPr lang="en-US" altLang="en-US"/>
              <a:pPr>
                <a:defRPr/>
              </a:pPr>
              <a:t>‹#›</a:t>
            </a:fld>
            <a:endParaRPr lang="en-US" altLang="en-US"/>
          </a:p>
        </p:txBody>
      </p:sp>
    </p:spTree>
    <p:extLst>
      <p:ext uri="{BB962C8B-B14F-4D97-AF65-F5344CB8AC3E}">
        <p14:creationId xmlns:p14="http://schemas.microsoft.com/office/powerpoint/2010/main" val="2058459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AA89D81-BA3B-404D-8BF9-8A55562B0C18}" type="slidenum">
              <a:rPr lang="en-US" altLang="en-US"/>
              <a:pPr>
                <a:defRPr/>
              </a:pPr>
              <a:t>‹#›</a:t>
            </a:fld>
            <a:endParaRPr lang="en-US" altLang="en-US"/>
          </a:p>
        </p:txBody>
      </p:sp>
    </p:spTree>
    <p:extLst>
      <p:ext uri="{BB962C8B-B14F-4D97-AF65-F5344CB8AC3E}">
        <p14:creationId xmlns:p14="http://schemas.microsoft.com/office/powerpoint/2010/main" val="709260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cs typeface="Arial" charset="0"/>
              </a:defRPr>
            </a:lvl1pPr>
          </a:lstStyle>
          <a:p>
            <a:pPr fontAlgn="base">
              <a:spcBef>
                <a:spcPct val="0"/>
              </a:spcBef>
              <a:spcAft>
                <a:spcPct val="0"/>
              </a:spcAft>
              <a:defRPr/>
            </a:pPr>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cs typeface="Arial" charset="0"/>
              </a:defRPr>
            </a:lvl1pPr>
          </a:lstStyle>
          <a:p>
            <a:pPr fontAlgn="base">
              <a:spcBef>
                <a:spcPct val="0"/>
              </a:spcBef>
              <a:spcAft>
                <a:spcPct val="0"/>
              </a:spcAft>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fontAlgn="base">
              <a:spcBef>
                <a:spcPct val="0"/>
              </a:spcBef>
              <a:spcAft>
                <a:spcPct val="0"/>
              </a:spcAft>
              <a:defRPr/>
            </a:pPr>
            <a:fld id="{0388F49C-B0CD-4B18-A463-5E7005EF4569}" type="slidenum">
              <a:rPr lang="en-US" altLang="en-US">
                <a:latin typeface="Arial" panose="020B0604020202020204" pitchFamily="34" charset="0"/>
                <a:cs typeface="Arial" panose="020B0604020202020204" pitchFamily="34" charset="0"/>
              </a:rPr>
              <a:pPr fontAlgn="base">
                <a:spcBef>
                  <a:spcPct val="0"/>
                </a:spcBef>
                <a:spcAft>
                  <a:spcPct val="0"/>
                </a:spcAft>
                <a:defRPr/>
              </a:pPr>
              <a:t>‹#›</a:t>
            </a:fld>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477114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disabilityrightsnc.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mailto:info@disabilityrightsnc.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Grp="1" noChangeArrowheads="1"/>
          </p:cNvSpPr>
          <p:nvPr>
            <p:ph type="ctrTitle"/>
          </p:nvPr>
        </p:nvSpPr>
        <p:spPr>
          <a:xfrm>
            <a:off x="463296" y="3429001"/>
            <a:ext cx="11131296" cy="1470025"/>
          </a:xfrm>
        </p:spPr>
        <p:txBody>
          <a:bodyPr/>
          <a:lstStyle/>
          <a:p>
            <a:pPr eaLnBrk="1" hangingPunct="1"/>
            <a:br>
              <a:rPr lang="en-US" altLang="en-US" sz="6000" b="1" dirty="0"/>
            </a:br>
            <a:r>
              <a:rPr lang="en-US" altLang="en-US" sz="6000" b="1" dirty="0"/>
              <a:t>Great Expectations:</a:t>
            </a:r>
            <a:br>
              <a:rPr lang="en-US" altLang="en-US" sz="6000" b="1" dirty="0"/>
            </a:br>
            <a:r>
              <a:rPr lang="en-US" altLang="en-US" sz="6000" b="1" dirty="0"/>
              <a:t>Alternatives to Guardianship</a:t>
            </a:r>
          </a:p>
        </p:txBody>
      </p:sp>
      <p:pic>
        <p:nvPicPr>
          <p:cNvPr id="205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3426" y="685800"/>
            <a:ext cx="724217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845471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057400" y="762000"/>
            <a:ext cx="8153400" cy="1143000"/>
          </a:xfrm>
        </p:spPr>
        <p:txBody>
          <a:bodyPr/>
          <a:lstStyle/>
          <a:p>
            <a:pPr algn="l"/>
            <a:r>
              <a:rPr lang="en-US" altLang="en-US" b="1" dirty="0"/>
              <a:t>ABLE Account</a:t>
            </a:r>
          </a:p>
        </p:txBody>
      </p:sp>
      <p:sp>
        <p:nvSpPr>
          <p:cNvPr id="21507" name="Content Placeholder 2"/>
          <p:cNvSpPr>
            <a:spLocks noGrp="1"/>
          </p:cNvSpPr>
          <p:nvPr>
            <p:ph idx="1"/>
          </p:nvPr>
        </p:nvSpPr>
        <p:spPr>
          <a:xfrm>
            <a:off x="604684" y="2521974"/>
            <a:ext cx="11017045" cy="3977154"/>
          </a:xfrm>
        </p:spPr>
        <p:txBody>
          <a:bodyPr/>
          <a:lstStyle/>
          <a:p>
            <a:r>
              <a:rPr lang="en-US" altLang="en-US" sz="3000" dirty="0"/>
              <a:t>Similar purpose as a special needs trust, structured like a 529 college savings account. </a:t>
            </a:r>
          </a:p>
          <a:p>
            <a:r>
              <a:rPr lang="en-US" altLang="en-US" sz="3000" dirty="0"/>
              <a:t>Is designed to hold funds for the benefit of a person with a disability. Money deposited in the account will not impact his or her eligibility for benefits.</a:t>
            </a:r>
          </a:p>
          <a:p>
            <a:r>
              <a:rPr lang="en-US" altLang="en-US" sz="3000" dirty="0"/>
              <a:t>$100,000 maximum (above this counts towards benefits eligibility), and $14,000 maximum contributions/year. </a:t>
            </a:r>
          </a:p>
          <a:p>
            <a:r>
              <a:rPr lang="en-US" altLang="en-US" sz="3000" dirty="0"/>
              <a:t>Disability must be diagnosed before age 26. </a:t>
            </a:r>
          </a:p>
          <a:p>
            <a:endParaRPr lang="en-US" altLang="en-US" sz="3000" dirty="0"/>
          </a:p>
          <a:p>
            <a:pPr>
              <a:buFont typeface="Arial" panose="020B0604020202020204" pitchFamily="34" charset="0"/>
              <a:buNone/>
            </a:pPr>
            <a:endParaRPr lang="en-US" altLang="en-US" sz="2400" dirty="0"/>
          </a:p>
          <a:p>
            <a:pPr>
              <a:buFont typeface="Arial" panose="020B0604020202020204" pitchFamily="34" charset="0"/>
              <a:buNone/>
            </a:pPr>
            <a:endParaRPr lang="en-US" altLang="en-US" sz="2400" dirty="0"/>
          </a:p>
          <a:p>
            <a:endParaRPr lang="en-US" altLang="en-US" dirty="0"/>
          </a:p>
          <a:p>
            <a:endParaRPr lang="en-US" altLang="en-US" dirty="0"/>
          </a:p>
        </p:txBody>
      </p:sp>
      <p:pic>
        <p:nvPicPr>
          <p:cNvPr id="21508" name="Picture 4" descr="piggy ban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350838"/>
            <a:ext cx="3017838" cy="201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431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1143000"/>
            <a:ext cx="8229600" cy="1143000"/>
          </a:xfrm>
        </p:spPr>
        <p:txBody>
          <a:bodyPr/>
          <a:lstStyle/>
          <a:p>
            <a:pPr algn="l"/>
            <a:r>
              <a:rPr lang="en-US" altLang="en-US" b="1"/>
              <a:t>Home Health Care</a:t>
            </a:r>
          </a:p>
        </p:txBody>
      </p:sp>
      <p:sp>
        <p:nvSpPr>
          <p:cNvPr id="23555" name="Content Placeholder 2"/>
          <p:cNvSpPr>
            <a:spLocks noGrp="1"/>
          </p:cNvSpPr>
          <p:nvPr>
            <p:ph idx="1"/>
          </p:nvPr>
        </p:nvSpPr>
        <p:spPr>
          <a:xfrm>
            <a:off x="619432" y="3322638"/>
            <a:ext cx="10515600" cy="3382962"/>
          </a:xfrm>
        </p:spPr>
        <p:txBody>
          <a:bodyPr/>
          <a:lstStyle/>
          <a:p>
            <a:endParaRPr lang="en-US" altLang="en-US" sz="2800" dirty="0"/>
          </a:p>
          <a:p>
            <a:r>
              <a:rPr lang="en-US" altLang="en-US" sz="3000" dirty="0"/>
              <a:t>Home health agencies can assist with activities of daily living such as bathing, dressing, cooking, and cleaning and can support someone in the community if the person can make decisions about their care.</a:t>
            </a:r>
          </a:p>
          <a:p>
            <a:endParaRPr lang="en-US" altLang="en-US" dirty="0"/>
          </a:p>
          <a:p>
            <a:endParaRPr lang="en-US" altLang="en-US" dirty="0"/>
          </a:p>
        </p:txBody>
      </p:sp>
      <p:pic>
        <p:nvPicPr>
          <p:cNvPr id="23556" name="Picture 4" descr="hou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1" y="439738"/>
            <a:ext cx="2747963" cy="268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713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376496" y="1277502"/>
            <a:ext cx="10972800" cy="1143000"/>
          </a:xfrm>
        </p:spPr>
        <p:txBody>
          <a:bodyPr/>
          <a:lstStyle/>
          <a:p>
            <a:pPr algn="l"/>
            <a:r>
              <a:rPr lang="en-US" altLang="en-US" b="1" dirty="0"/>
              <a:t>Supportive Housing</a:t>
            </a:r>
          </a:p>
        </p:txBody>
      </p:sp>
      <p:sp>
        <p:nvSpPr>
          <p:cNvPr id="23555" name="Content Placeholder 2"/>
          <p:cNvSpPr>
            <a:spLocks noGrp="1"/>
          </p:cNvSpPr>
          <p:nvPr>
            <p:ph idx="1"/>
          </p:nvPr>
        </p:nvSpPr>
        <p:spPr/>
        <p:txBody>
          <a:bodyPr/>
          <a:lstStyle/>
          <a:p>
            <a:endParaRPr lang="en-US" altLang="en-US" sz="2800" dirty="0"/>
          </a:p>
          <a:p>
            <a:endParaRPr lang="en-US" altLang="en-US" dirty="0"/>
          </a:p>
          <a:p>
            <a:endParaRPr lang="en-US" altLang="en-US" dirty="0"/>
          </a:p>
        </p:txBody>
      </p:sp>
      <p:pic>
        <p:nvPicPr>
          <p:cNvPr id="23556" name="Picture 4" descr="hou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1" y="380746"/>
            <a:ext cx="2747963" cy="268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589936" y="3170905"/>
            <a:ext cx="10559846" cy="3631474"/>
          </a:xfrm>
          <a:prstGeom prst="rect">
            <a:avLst/>
          </a:prstGeom>
        </p:spPr>
        <p:txBody>
          <a:bodyPr wrap="square">
            <a:spAutoFit/>
          </a:bodyPr>
          <a:lstStyle/>
          <a:p>
            <a:pPr marL="339725" indent="-339725">
              <a:buFont typeface="Arial" pitchFamily="34" charset="0"/>
              <a:buChar char="•"/>
            </a:pPr>
            <a:r>
              <a:rPr lang="en-US" sz="2800" dirty="0"/>
              <a:t>Permanent housing with services (type of service depends on needs of residents). The housing is usually “affordable” - intended to serve persons on an SSI income.</a:t>
            </a:r>
          </a:p>
          <a:p>
            <a:pPr marL="339725" indent="-339725">
              <a:buFont typeface="Arial" pitchFamily="34" charset="0"/>
              <a:buChar char="•"/>
            </a:pPr>
            <a:r>
              <a:rPr lang="en-US" sz="2800" dirty="0"/>
              <a:t>Supportive Services: services such as case management, medical or psychological counseling and supervision, child care, transportation and job training provided for the purpose of facilitating the independence of residents. </a:t>
            </a:r>
          </a:p>
          <a:p>
            <a:pPr marL="339725" indent="-339725"/>
            <a:r>
              <a:rPr lang="en-US" sz="2800" dirty="0"/>
              <a:t>(definitions from NC Housing Coalition glossary of terms)</a:t>
            </a:r>
          </a:p>
        </p:txBody>
      </p:sp>
    </p:spTree>
    <p:extLst>
      <p:ext uri="{BB962C8B-B14F-4D97-AF65-F5344CB8AC3E}">
        <p14:creationId xmlns:p14="http://schemas.microsoft.com/office/powerpoint/2010/main" val="111713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
          <p:cNvSpPr>
            <a:spLocks noGrp="1"/>
          </p:cNvSpPr>
          <p:nvPr>
            <p:ph type="title"/>
          </p:nvPr>
        </p:nvSpPr>
        <p:spPr>
          <a:xfrm>
            <a:off x="1847850" y="540102"/>
            <a:ext cx="8496300" cy="1249362"/>
          </a:xfrm>
        </p:spPr>
        <p:txBody>
          <a:bodyPr/>
          <a:lstStyle/>
          <a:p>
            <a:pPr algn="l"/>
            <a:br>
              <a:rPr lang="en-US" altLang="en-US" b="1" dirty="0"/>
            </a:br>
            <a:r>
              <a:rPr lang="en-US" altLang="en-US" b="1" dirty="0"/>
              <a:t>Health Care </a:t>
            </a:r>
            <a:br>
              <a:rPr lang="en-US" altLang="en-US" b="1" dirty="0"/>
            </a:br>
            <a:r>
              <a:rPr lang="en-US" altLang="en-US" b="1" dirty="0"/>
              <a:t>Power of Attorney*</a:t>
            </a:r>
            <a:endParaRPr lang="en-US" altLang="en-US" dirty="0"/>
          </a:p>
        </p:txBody>
      </p:sp>
      <p:sp>
        <p:nvSpPr>
          <p:cNvPr id="18435" name="Rectangle 3"/>
          <p:cNvSpPr>
            <a:spLocks noGrp="1"/>
          </p:cNvSpPr>
          <p:nvPr>
            <p:ph idx="1"/>
          </p:nvPr>
        </p:nvSpPr>
        <p:spPr>
          <a:xfrm>
            <a:off x="619431" y="2920181"/>
            <a:ext cx="10943303" cy="3510783"/>
          </a:xfrm>
        </p:spPr>
        <p:txBody>
          <a:bodyPr/>
          <a:lstStyle/>
          <a:p>
            <a:pPr marL="403225" indent="-403225">
              <a:spcBef>
                <a:spcPts val="0"/>
              </a:spcBef>
              <a:spcAft>
                <a:spcPts val="600"/>
              </a:spcAft>
              <a:defRPr/>
            </a:pPr>
            <a:r>
              <a:rPr lang="en-US" sz="3000" dirty="0"/>
              <a:t>Allows the person designated as POA to make health care decisions in the event of incapacity.  </a:t>
            </a:r>
          </a:p>
          <a:p>
            <a:pPr>
              <a:spcBef>
                <a:spcPts val="0"/>
              </a:spcBef>
              <a:spcAft>
                <a:spcPts val="600"/>
              </a:spcAft>
              <a:buFont typeface="Arial" charset="0"/>
              <a:buChar char="•"/>
              <a:defRPr/>
            </a:pPr>
            <a:r>
              <a:rPr lang="en-US" sz="3000" dirty="0"/>
              <a:t>The appointment of a guardian terminates a health care power of attorney for the ward.</a:t>
            </a:r>
          </a:p>
          <a:p>
            <a:pPr>
              <a:spcBef>
                <a:spcPts val="0"/>
              </a:spcBef>
              <a:spcAft>
                <a:spcPts val="600"/>
              </a:spcAft>
              <a:buFont typeface="Arial" charset="0"/>
              <a:buChar char="•"/>
              <a:defRPr/>
            </a:pPr>
            <a:r>
              <a:rPr lang="en-US" sz="3000" dirty="0"/>
              <a:t>You may nominate someone in POA document to be your guardian in the event you are later adjudicated incompetent, and the clerk shall appoint them.</a:t>
            </a:r>
          </a:p>
        </p:txBody>
      </p:sp>
      <p:pic>
        <p:nvPicPr>
          <p:cNvPr id="25604" name="Picture 4" descr="health care profession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508000"/>
            <a:ext cx="3124200" cy="208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315713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p:nvPr>
        </p:nvSpPr>
        <p:spPr>
          <a:xfrm>
            <a:off x="1981200" y="658086"/>
            <a:ext cx="8229600" cy="1249362"/>
          </a:xfrm>
        </p:spPr>
        <p:txBody>
          <a:bodyPr/>
          <a:lstStyle/>
          <a:p>
            <a:pPr algn="l"/>
            <a:br>
              <a:rPr lang="en-US" altLang="en-US" b="1" dirty="0"/>
            </a:br>
            <a:r>
              <a:rPr lang="en-US" altLang="en-US" b="1" dirty="0"/>
              <a:t>Advance Instruction </a:t>
            </a:r>
            <a:br>
              <a:rPr lang="en-US" altLang="en-US" b="1" dirty="0"/>
            </a:br>
            <a:r>
              <a:rPr lang="en-US" altLang="en-US" b="1" dirty="0"/>
              <a:t>for MH Treatment*</a:t>
            </a:r>
            <a:endParaRPr lang="en-US" altLang="en-US" dirty="0"/>
          </a:p>
        </p:txBody>
      </p:sp>
      <p:sp>
        <p:nvSpPr>
          <p:cNvPr id="27651" name="Rectangle 3"/>
          <p:cNvSpPr>
            <a:spLocks noGrp="1"/>
          </p:cNvSpPr>
          <p:nvPr>
            <p:ph idx="1"/>
          </p:nvPr>
        </p:nvSpPr>
        <p:spPr>
          <a:xfrm>
            <a:off x="589935" y="3246438"/>
            <a:ext cx="10987549" cy="3459162"/>
          </a:xfrm>
        </p:spPr>
        <p:txBody>
          <a:bodyPr/>
          <a:lstStyle/>
          <a:p>
            <a:r>
              <a:rPr lang="en-US" altLang="en-US" sz="3000" dirty="0"/>
              <a:t>Also known as a “Psychiatric Advanced Directive”</a:t>
            </a:r>
          </a:p>
          <a:p>
            <a:r>
              <a:rPr lang="en-US" altLang="en-US" sz="3000" dirty="0"/>
              <a:t>Allows a person to give instructions and preferences regarding mental health treatment, and to appoint an agent to make these decisions if they become incompetent.</a:t>
            </a:r>
          </a:p>
          <a:p>
            <a:pPr>
              <a:buFont typeface="Arial" panose="020B0604020202020204" pitchFamily="34" charset="0"/>
              <a:buNone/>
            </a:pPr>
            <a:endParaRPr lang="en-US" altLang="en-US" dirty="0"/>
          </a:p>
          <a:p>
            <a:pPr>
              <a:buFont typeface="Arial" panose="020B0604020202020204" pitchFamily="34" charset="0"/>
              <a:buNone/>
            </a:pPr>
            <a:endParaRPr lang="en-US" altLang="en-US" dirty="0"/>
          </a:p>
        </p:txBody>
      </p:sp>
      <p:pic>
        <p:nvPicPr>
          <p:cNvPr id="27652" name="Picture 4" descr="health care professio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508000"/>
            <a:ext cx="3124200" cy="208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484470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1981200" y="1000416"/>
            <a:ext cx="8229600" cy="1143000"/>
          </a:xfrm>
        </p:spPr>
        <p:txBody>
          <a:bodyPr/>
          <a:lstStyle/>
          <a:p>
            <a:pPr algn="l"/>
            <a:r>
              <a:rPr lang="en-US" altLang="en-US" b="1" dirty="0"/>
              <a:t>Living Will*</a:t>
            </a:r>
          </a:p>
        </p:txBody>
      </p:sp>
      <p:sp>
        <p:nvSpPr>
          <p:cNvPr id="28675" name="Rectangle 3"/>
          <p:cNvSpPr>
            <a:spLocks noGrp="1"/>
          </p:cNvSpPr>
          <p:nvPr>
            <p:ph type="body" idx="1"/>
          </p:nvPr>
        </p:nvSpPr>
        <p:spPr>
          <a:xfrm>
            <a:off x="634181" y="3276600"/>
            <a:ext cx="10486103" cy="3124200"/>
          </a:xfrm>
        </p:spPr>
        <p:txBody>
          <a:bodyPr/>
          <a:lstStyle/>
          <a:p>
            <a:pPr>
              <a:lnSpc>
                <a:spcPct val="80000"/>
              </a:lnSpc>
            </a:pPr>
            <a:r>
              <a:rPr lang="en-US" altLang="en-US" dirty="0"/>
              <a:t>Declaration that person desires to die a natural death. A living will gives medical professionals permission to withhold or withdraw life support systems under certain conditions.</a:t>
            </a:r>
          </a:p>
        </p:txBody>
      </p:sp>
      <p:pic>
        <p:nvPicPr>
          <p:cNvPr id="28676" name="Picture 4" descr="health care professio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508000"/>
            <a:ext cx="3124200" cy="208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555206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1981200" y="304800"/>
            <a:ext cx="8229600" cy="1143000"/>
          </a:xfrm>
        </p:spPr>
        <p:txBody>
          <a:bodyPr/>
          <a:lstStyle/>
          <a:p>
            <a:pPr algn="l"/>
            <a:r>
              <a:rPr lang="en-US" altLang="en-US" b="1"/>
              <a:t>Power of Attorney*</a:t>
            </a:r>
          </a:p>
        </p:txBody>
      </p:sp>
      <p:sp>
        <p:nvSpPr>
          <p:cNvPr id="29699" name="Rectangle 3"/>
          <p:cNvSpPr>
            <a:spLocks noGrp="1"/>
          </p:cNvSpPr>
          <p:nvPr>
            <p:ph type="body" idx="1"/>
          </p:nvPr>
        </p:nvSpPr>
        <p:spPr>
          <a:xfrm>
            <a:off x="589935" y="1676400"/>
            <a:ext cx="10530349" cy="4343400"/>
          </a:xfrm>
        </p:spPr>
        <p:txBody>
          <a:bodyPr/>
          <a:lstStyle/>
          <a:p>
            <a:pPr>
              <a:lnSpc>
                <a:spcPct val="90000"/>
              </a:lnSpc>
              <a:spcBef>
                <a:spcPct val="0"/>
              </a:spcBef>
              <a:spcAft>
                <a:spcPts val="600"/>
              </a:spcAft>
            </a:pPr>
            <a:r>
              <a:rPr lang="en-US" altLang="en-US" sz="2800" dirty="0"/>
              <a:t>Person grants authority to the attorney-in-fact to handle some or all affairs.  The </a:t>
            </a:r>
            <a:r>
              <a:rPr lang="en-US" altLang="en-US" sz="2800" dirty="0" err="1"/>
              <a:t>POA</a:t>
            </a:r>
            <a:r>
              <a:rPr lang="en-US" altLang="en-US" sz="2800" dirty="0"/>
              <a:t> may grant authority regarding one transaction or the authority to handle most of the person’s personal and financial matters.</a:t>
            </a:r>
          </a:p>
          <a:p>
            <a:pPr>
              <a:lnSpc>
                <a:spcPct val="90000"/>
              </a:lnSpc>
              <a:spcAft>
                <a:spcPts val="600"/>
              </a:spcAft>
            </a:pPr>
            <a:r>
              <a:rPr lang="en-US" altLang="en-US" sz="2800" dirty="0"/>
              <a:t>The </a:t>
            </a:r>
            <a:r>
              <a:rPr lang="en-US" altLang="en-US" sz="2800" dirty="0" err="1"/>
              <a:t>POA</a:t>
            </a:r>
            <a:r>
              <a:rPr lang="en-US" altLang="en-US" sz="2800" dirty="0"/>
              <a:t> can:</a:t>
            </a:r>
          </a:p>
          <a:p>
            <a:pPr lvl="1">
              <a:lnSpc>
                <a:spcPct val="90000"/>
              </a:lnSpc>
              <a:spcAft>
                <a:spcPts val="600"/>
              </a:spcAft>
            </a:pPr>
            <a:r>
              <a:rPr lang="en-US" altLang="en-US" dirty="0"/>
              <a:t>Be effective immediately, or </a:t>
            </a:r>
          </a:p>
          <a:p>
            <a:pPr lvl="1">
              <a:lnSpc>
                <a:spcPct val="90000"/>
              </a:lnSpc>
              <a:spcAft>
                <a:spcPts val="600"/>
              </a:spcAft>
            </a:pPr>
            <a:r>
              <a:rPr lang="en-US" altLang="en-US" dirty="0"/>
              <a:t>Springing (i.e., at a point in the future, if a person becomes unable to handle their affairs, either temporarily or permanently)</a:t>
            </a:r>
            <a:r>
              <a:rPr lang="en-US" altLang="en-US" i="1" dirty="0"/>
              <a:t>, </a:t>
            </a:r>
            <a:r>
              <a:rPr lang="en-US" altLang="en-US" dirty="0"/>
              <a:t>or</a:t>
            </a:r>
          </a:p>
          <a:p>
            <a:pPr lvl="1">
              <a:lnSpc>
                <a:spcPct val="90000"/>
              </a:lnSpc>
              <a:spcAft>
                <a:spcPts val="600"/>
              </a:spcAft>
            </a:pPr>
            <a:r>
              <a:rPr lang="en-US" altLang="en-US" dirty="0"/>
              <a:t>Durable, meaning it survives incapacity, and remains in effect even if a guardian is appointed.   </a:t>
            </a:r>
          </a:p>
          <a:p>
            <a:pPr>
              <a:lnSpc>
                <a:spcPct val="80000"/>
              </a:lnSpc>
              <a:buFont typeface="Arial" panose="020B0604020202020204" pitchFamily="34" charset="0"/>
              <a:buNone/>
            </a:pPr>
            <a:endParaRPr lang="en-US" altLang="en-US" sz="1600" dirty="0"/>
          </a:p>
        </p:txBody>
      </p:sp>
      <p:pic>
        <p:nvPicPr>
          <p:cNvPr id="29700" name="Picture 5" descr="scal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39200" y="3048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21591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1981200" y="304800"/>
            <a:ext cx="8229600" cy="1143000"/>
          </a:xfrm>
        </p:spPr>
        <p:txBody>
          <a:bodyPr/>
          <a:lstStyle/>
          <a:p>
            <a:pPr algn="l"/>
            <a:r>
              <a:rPr lang="en-US" altLang="en-US" b="1" dirty="0"/>
              <a:t>Supported Decision-Making</a:t>
            </a:r>
          </a:p>
        </p:txBody>
      </p:sp>
      <p:sp>
        <p:nvSpPr>
          <p:cNvPr id="29699" name="Rectangle 3"/>
          <p:cNvSpPr>
            <a:spLocks noGrp="1"/>
          </p:cNvSpPr>
          <p:nvPr>
            <p:ph type="body" idx="1"/>
          </p:nvPr>
        </p:nvSpPr>
        <p:spPr>
          <a:xfrm>
            <a:off x="619432" y="1912368"/>
            <a:ext cx="10515600" cy="4343400"/>
          </a:xfrm>
        </p:spPr>
        <p:txBody>
          <a:bodyPr/>
          <a:lstStyle/>
          <a:p>
            <a:pPr marL="0" indent="0">
              <a:spcBef>
                <a:spcPts val="0"/>
              </a:spcBef>
              <a:buFont typeface="Arial" panose="020B0604020202020204" pitchFamily="34" charset="0"/>
              <a:buNone/>
            </a:pPr>
            <a:r>
              <a:rPr lang="en-US" altLang="en-US" sz="3000" dirty="0"/>
              <a:t>Supported decision-making reflects the belief </a:t>
            </a:r>
          </a:p>
          <a:p>
            <a:pPr marL="0" indent="0">
              <a:spcBef>
                <a:spcPts val="0"/>
              </a:spcBef>
              <a:buFont typeface="Arial" panose="020B0604020202020204" pitchFamily="34" charset="0"/>
              <a:buNone/>
            </a:pPr>
            <a:r>
              <a:rPr lang="en-US" altLang="en-US" sz="3000" dirty="0"/>
              <a:t>that we are all able to make decisions,</a:t>
            </a:r>
          </a:p>
          <a:p>
            <a:pPr marL="0" indent="0">
              <a:spcBef>
                <a:spcPts val="0"/>
              </a:spcBef>
              <a:buFont typeface="Arial" panose="020B0604020202020204" pitchFamily="34" charset="0"/>
              <a:buNone/>
            </a:pPr>
            <a:r>
              <a:rPr lang="en-US" altLang="en-US" sz="3000" dirty="0"/>
              <a:t>and that some decisions are complex but can be made with support.</a:t>
            </a:r>
          </a:p>
          <a:p>
            <a:pPr marL="0" indent="0">
              <a:spcBef>
                <a:spcPts val="0"/>
              </a:spcBef>
              <a:buFont typeface="Arial" panose="020B0604020202020204" pitchFamily="34" charset="0"/>
              <a:buNone/>
            </a:pPr>
            <a:endParaRPr lang="en-US" altLang="en-US" sz="3000" dirty="0"/>
          </a:p>
          <a:p>
            <a:pPr marL="0" indent="0">
              <a:spcBef>
                <a:spcPts val="0"/>
              </a:spcBef>
              <a:buFont typeface="Arial" panose="020B0604020202020204" pitchFamily="34" charset="0"/>
              <a:buNone/>
            </a:pPr>
            <a:r>
              <a:rPr lang="en-US" altLang="en-US" sz="3000" dirty="0"/>
              <a:t>The person with a disability chooses who will </a:t>
            </a:r>
            <a:r>
              <a:rPr lang="en-US" altLang="en-US" sz="3000" b="1" dirty="0"/>
              <a:t>help</a:t>
            </a:r>
            <a:r>
              <a:rPr lang="en-US" altLang="en-US" sz="3000" dirty="0"/>
              <a:t> them make decisions. The supporter may give advice, but </a:t>
            </a:r>
            <a:r>
              <a:rPr lang="en-US" altLang="en-US" sz="3000" b="1" dirty="0"/>
              <a:t>does not</a:t>
            </a:r>
            <a:r>
              <a:rPr lang="en-US" altLang="en-US" sz="3000" dirty="0"/>
              <a:t> make the final decision</a:t>
            </a:r>
          </a:p>
        </p:txBody>
      </p:sp>
      <p:pic>
        <p:nvPicPr>
          <p:cNvPr id="1029" name="Picture 5" descr="four hands holding puzzle pieces that fit together into a whole circle"/>
          <p:cNvPicPr>
            <a:picLocks noChangeAspect="1" noChangeArrowheads="1"/>
          </p:cNvPicPr>
          <p:nvPr/>
        </p:nvPicPr>
        <p:blipFill>
          <a:blip r:embed="rId3" cstate="print"/>
          <a:srcRect/>
          <a:stretch>
            <a:fillRect/>
          </a:stretch>
        </p:blipFill>
        <p:spPr bwMode="auto">
          <a:xfrm>
            <a:off x="8805830" y="339209"/>
            <a:ext cx="2153032" cy="2241756"/>
          </a:xfrm>
          <a:prstGeom prst="rect">
            <a:avLst/>
          </a:prstGeom>
          <a:noFill/>
        </p:spPr>
      </p:pic>
    </p:spTree>
    <p:extLst>
      <p:ext uri="{BB962C8B-B14F-4D97-AF65-F5344CB8AC3E}">
        <p14:creationId xmlns:p14="http://schemas.microsoft.com/office/powerpoint/2010/main" val="293215910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p:txBody>
          <a:bodyPr rtlCol="0">
            <a:normAutofit fontScale="92500" lnSpcReduction="20000"/>
          </a:bodyPr>
          <a:lstStyle/>
          <a:p>
            <a:pPr eaLnBrk="1" fontAlgn="auto" hangingPunct="1">
              <a:spcAft>
                <a:spcPts val="0"/>
              </a:spcAft>
              <a:defRPr/>
            </a:pPr>
            <a:endParaRPr lang="en-US" dirty="0"/>
          </a:p>
          <a:p>
            <a:pPr eaLnBrk="1" fontAlgn="auto" hangingPunct="1">
              <a:spcAft>
                <a:spcPts val="0"/>
              </a:spcAft>
              <a:defRPr/>
            </a:pPr>
            <a:endParaRPr lang="en-US" dirty="0"/>
          </a:p>
          <a:p>
            <a:pPr algn="ctr" eaLnBrk="1" fontAlgn="auto" hangingPunct="1">
              <a:spcAft>
                <a:spcPts val="0"/>
              </a:spcAft>
              <a:buNone/>
              <a:defRPr/>
            </a:pPr>
            <a:r>
              <a:rPr lang="en-US" dirty="0"/>
              <a:t>3724 National Drive, Suite 100</a:t>
            </a:r>
          </a:p>
          <a:p>
            <a:pPr algn="ctr" eaLnBrk="1" fontAlgn="auto" hangingPunct="1">
              <a:spcAft>
                <a:spcPts val="0"/>
              </a:spcAft>
              <a:buNone/>
              <a:defRPr/>
            </a:pPr>
            <a:r>
              <a:rPr lang="en-US" dirty="0"/>
              <a:t>Raleigh, </a:t>
            </a:r>
            <a:r>
              <a:rPr lang="en-US"/>
              <a:t>NC 27612</a:t>
            </a:r>
            <a:endParaRPr lang="en-US" dirty="0"/>
          </a:p>
          <a:p>
            <a:pPr algn="ctr" eaLnBrk="1" fontAlgn="auto" hangingPunct="1">
              <a:spcAft>
                <a:spcPts val="0"/>
              </a:spcAft>
              <a:buNone/>
              <a:defRPr/>
            </a:pPr>
            <a:r>
              <a:rPr lang="en-US" dirty="0"/>
              <a:t>Toll-Free: (877) 235-4210 </a:t>
            </a:r>
          </a:p>
          <a:p>
            <a:pPr algn="ctr" eaLnBrk="1" fontAlgn="auto" hangingPunct="1">
              <a:spcAft>
                <a:spcPts val="0"/>
              </a:spcAft>
              <a:buNone/>
              <a:defRPr/>
            </a:pPr>
            <a:r>
              <a:rPr lang="en-US" dirty="0"/>
              <a:t>Phone: (919) 856-2195</a:t>
            </a:r>
          </a:p>
          <a:p>
            <a:pPr algn="ctr" eaLnBrk="1" fontAlgn="auto" hangingPunct="1">
              <a:spcAft>
                <a:spcPts val="0"/>
              </a:spcAft>
              <a:defRPr/>
            </a:pPr>
            <a:endParaRPr lang="en-US" dirty="0"/>
          </a:p>
          <a:p>
            <a:pPr algn="ctr" eaLnBrk="1" fontAlgn="auto" hangingPunct="1">
              <a:spcAft>
                <a:spcPts val="0"/>
              </a:spcAft>
              <a:buNone/>
              <a:defRPr/>
            </a:pPr>
            <a:r>
              <a:rPr lang="en-US" dirty="0"/>
              <a:t>Website: </a:t>
            </a:r>
            <a:r>
              <a:rPr lang="en-US" dirty="0">
                <a:hlinkClick r:id="rId3"/>
              </a:rPr>
              <a:t>www.disabilityrightsnc.org</a:t>
            </a:r>
            <a:r>
              <a:rPr lang="en-US" dirty="0"/>
              <a:t> </a:t>
            </a:r>
          </a:p>
          <a:p>
            <a:pPr algn="ctr" eaLnBrk="1" fontAlgn="auto" hangingPunct="1">
              <a:spcAft>
                <a:spcPts val="0"/>
              </a:spcAft>
              <a:buNone/>
              <a:defRPr/>
            </a:pPr>
            <a:r>
              <a:rPr lang="en-US" dirty="0"/>
              <a:t>Email: </a:t>
            </a:r>
            <a:r>
              <a:rPr lang="en-US" dirty="0">
                <a:solidFill>
                  <a:schemeClr val="accent1">
                    <a:lumMod val="75000"/>
                  </a:schemeClr>
                </a:solidFill>
                <a:hlinkClick r:id="rId4" tooltip="info@disabilityrightsnc.org"/>
              </a:rPr>
              <a:t>info@disabilityrightsnc.org</a:t>
            </a:r>
            <a:endParaRPr lang="en-US" dirty="0">
              <a:solidFill>
                <a:schemeClr val="accent1">
                  <a:lumMod val="75000"/>
                </a:schemeClr>
              </a:solidFill>
            </a:endParaRPr>
          </a:p>
          <a:p>
            <a:pPr eaLnBrk="1" fontAlgn="auto" hangingPunct="1">
              <a:spcAft>
                <a:spcPts val="0"/>
              </a:spcAft>
              <a:defRPr/>
            </a:pPr>
            <a:endParaRPr lang="en-US" dirty="0"/>
          </a:p>
        </p:txBody>
      </p:sp>
      <p:pic>
        <p:nvPicPr>
          <p:cNvPr id="31747" name="Picture 3" descr="Disability Rights NC logo"/>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29000" y="382588"/>
            <a:ext cx="541020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8900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b="1" dirty="0"/>
              <a:t>What is Disability Rights NC?</a:t>
            </a:r>
          </a:p>
        </p:txBody>
      </p:sp>
      <p:sp>
        <p:nvSpPr>
          <p:cNvPr id="4099" name="Rectangle 3"/>
          <p:cNvSpPr>
            <a:spLocks noGrp="1" noChangeArrowheads="1"/>
          </p:cNvSpPr>
          <p:nvPr>
            <p:ph type="body" sz="half" idx="1"/>
          </p:nvPr>
        </p:nvSpPr>
        <p:spPr>
          <a:xfrm>
            <a:off x="1505713" y="2060575"/>
            <a:ext cx="4475163" cy="4070350"/>
          </a:xfrm>
        </p:spPr>
        <p:txBody>
          <a:bodyPr/>
          <a:lstStyle/>
          <a:p>
            <a:pPr eaLnBrk="1" hangingPunct="1">
              <a:buFont typeface="Arial" charset="0"/>
              <a:buChar char="•"/>
              <a:defRPr/>
            </a:pPr>
            <a:r>
              <a:rPr lang="en-US" sz="2600" dirty="0"/>
              <a:t>Protection and Advocacy (P&amp;A) system for people with disabilities in NC.  We:</a:t>
            </a:r>
          </a:p>
          <a:p>
            <a:pPr marL="512763" lvl="1" indent="-222250" eaLnBrk="1" hangingPunct="1">
              <a:buFont typeface="Arial" charset="0"/>
              <a:buChar char="–"/>
              <a:defRPr/>
            </a:pPr>
            <a:r>
              <a:rPr lang="en-US" sz="2600" dirty="0"/>
              <a:t>Investigate complaints of serious abuse or neglect </a:t>
            </a:r>
          </a:p>
          <a:p>
            <a:pPr marL="512763" lvl="1" indent="-222250" eaLnBrk="1" hangingPunct="1">
              <a:buFont typeface="Arial" charset="0"/>
              <a:buChar char="–"/>
              <a:defRPr/>
            </a:pPr>
            <a:r>
              <a:rPr lang="en-US" sz="2600" dirty="0"/>
              <a:t>Advocate for legal rights</a:t>
            </a:r>
          </a:p>
          <a:p>
            <a:pPr marL="512763" lvl="1" indent="-222250" eaLnBrk="1" hangingPunct="1">
              <a:buFont typeface="Arial" charset="0"/>
              <a:buChar char="–"/>
              <a:defRPr/>
            </a:pPr>
            <a:r>
              <a:rPr lang="en-US" sz="2600" dirty="0"/>
              <a:t>Tell people with disabilities about their rights and support self-advocacy</a:t>
            </a:r>
          </a:p>
          <a:p>
            <a:pPr lvl="1" eaLnBrk="1" hangingPunct="1">
              <a:buFont typeface="Arial" charset="0"/>
              <a:buChar char="–"/>
              <a:defRPr/>
            </a:pPr>
            <a:endParaRPr lang="en-US" sz="3200" dirty="0"/>
          </a:p>
        </p:txBody>
      </p:sp>
      <p:sp>
        <p:nvSpPr>
          <p:cNvPr id="6148" name="AutoShape 5" descr="313946224"/>
          <p:cNvSpPr>
            <a:spLocks noChangeAspect="1" noChangeArrowheads="1"/>
          </p:cNvSpPr>
          <p:nvPr/>
        </p:nvSpPr>
        <p:spPr bwMode="auto">
          <a:xfrm>
            <a:off x="5808663"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en-US" altLang="en-US" sz="1800">
              <a:solidFill>
                <a:prstClr val="black"/>
              </a:solidFill>
              <a:latin typeface="Arial" panose="020B0604020202020204" pitchFamily="34" charset="0"/>
              <a:cs typeface="Arial" panose="020B0604020202020204" pitchFamily="34" charset="0"/>
            </a:endParaRPr>
          </a:p>
        </p:txBody>
      </p:sp>
      <p:pic>
        <p:nvPicPr>
          <p:cNvPr id="6149" name="Picture 13" descr="map of north carolina with a squirrel, sweet potato, and airplane depicted on the map"/>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6710680" y="1989139"/>
            <a:ext cx="3441700" cy="2808287"/>
          </a:xfrm>
          <a:noFill/>
        </p:spPr>
      </p:pic>
      <p:sp>
        <p:nvSpPr>
          <p:cNvPr id="4102" name="TextBox 7"/>
          <p:cNvSpPr txBox="1">
            <a:spLocks noChangeArrowheads="1"/>
          </p:cNvSpPr>
          <p:nvPr/>
        </p:nvSpPr>
        <p:spPr bwMode="auto">
          <a:xfrm>
            <a:off x="6419851" y="4941888"/>
            <a:ext cx="3997325" cy="830262"/>
          </a:xfrm>
          <a:prstGeom prst="rect">
            <a:avLst/>
          </a:prstGeom>
          <a:noFill/>
          <a:ln w="9525">
            <a:noFill/>
            <a:miter lim="800000"/>
            <a:headEnd/>
            <a:tailEnd/>
          </a:ln>
        </p:spPr>
        <p:txBody>
          <a:bodyPr>
            <a:spAutoFit/>
          </a:bodyPr>
          <a:lstStyle/>
          <a:p>
            <a:pPr marL="0" lvl="1" algn="ctr" fontAlgn="base">
              <a:spcBef>
                <a:spcPct val="0"/>
              </a:spcBef>
              <a:spcAft>
                <a:spcPct val="0"/>
              </a:spcAft>
              <a:defRPr/>
            </a:pPr>
            <a:r>
              <a:rPr lang="en-US" sz="2400" b="1" dirty="0">
                <a:solidFill>
                  <a:prstClr val="black"/>
                </a:solidFill>
                <a:cs typeface="Arial" charset="0"/>
              </a:rPr>
              <a:t>All of our services are FREE for people with disabilities!</a:t>
            </a:r>
          </a:p>
        </p:txBody>
      </p:sp>
    </p:spTree>
    <p:extLst>
      <p:ext uri="{BB962C8B-B14F-4D97-AF65-F5344CB8AC3E}">
        <p14:creationId xmlns:p14="http://schemas.microsoft.com/office/powerpoint/2010/main" val="251267411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b="1" dirty="0"/>
              <a:t>Decision-Making Authority</a:t>
            </a:r>
          </a:p>
        </p:txBody>
      </p:sp>
      <p:sp>
        <p:nvSpPr>
          <p:cNvPr id="3" name="Text Placeholder 2"/>
          <p:cNvSpPr>
            <a:spLocks noGrp="1"/>
          </p:cNvSpPr>
          <p:nvPr>
            <p:ph type="body" sz="half" idx="1"/>
          </p:nvPr>
        </p:nvSpPr>
        <p:spPr>
          <a:xfrm>
            <a:off x="1538760" y="1600200"/>
            <a:ext cx="4038600" cy="2667000"/>
          </a:xfrm>
        </p:spPr>
        <p:txBody>
          <a:bodyPr/>
          <a:lstStyle/>
          <a:p>
            <a:pPr>
              <a:buFont typeface="Arial" charset="0"/>
              <a:buNone/>
              <a:defRPr/>
            </a:pPr>
            <a:r>
              <a:rPr lang="en-US" u="sng" dirty="0"/>
              <a:t>Guardianship:</a:t>
            </a:r>
          </a:p>
          <a:p>
            <a:pPr marL="0" indent="0">
              <a:buNone/>
              <a:defRPr/>
            </a:pPr>
            <a:r>
              <a:rPr lang="en-US" dirty="0"/>
              <a:t>A </a:t>
            </a:r>
            <a:r>
              <a:rPr lang="en-US" b="1" dirty="0"/>
              <a:t>court order </a:t>
            </a:r>
            <a:r>
              <a:rPr lang="en-US" dirty="0"/>
              <a:t>defines scope of authority of guardian.</a:t>
            </a:r>
          </a:p>
        </p:txBody>
      </p:sp>
      <p:sp>
        <p:nvSpPr>
          <p:cNvPr id="8196" name="Content Placeholder 3"/>
          <p:cNvSpPr>
            <a:spLocks noGrp="1"/>
          </p:cNvSpPr>
          <p:nvPr>
            <p:ph sz="half" idx="2"/>
          </p:nvPr>
        </p:nvSpPr>
        <p:spPr>
          <a:xfrm>
            <a:off x="5810865" y="1600200"/>
            <a:ext cx="5368412" cy="2590800"/>
          </a:xfrm>
        </p:spPr>
        <p:txBody>
          <a:bodyPr/>
          <a:lstStyle/>
          <a:p>
            <a:pPr marL="0" indent="0">
              <a:buNone/>
            </a:pPr>
            <a:r>
              <a:rPr lang="en-US" altLang="en-US" u="sng" dirty="0"/>
              <a:t>Power of attorney, representative payee, living will, supported decision-making agreement, etc.:</a:t>
            </a:r>
          </a:p>
          <a:p>
            <a:pPr marL="0" indent="0">
              <a:buNone/>
            </a:pPr>
            <a:r>
              <a:rPr lang="en-US" altLang="en-US" dirty="0"/>
              <a:t>A </a:t>
            </a:r>
            <a:r>
              <a:rPr lang="en-US" altLang="en-US" b="1" dirty="0"/>
              <a:t>written contract/ agreement </a:t>
            </a:r>
            <a:r>
              <a:rPr lang="en-US" altLang="en-US" dirty="0"/>
              <a:t>between individuals. </a:t>
            </a:r>
          </a:p>
        </p:txBody>
      </p:sp>
      <p:sp>
        <p:nvSpPr>
          <p:cNvPr id="5125" name="TextBox 4"/>
          <p:cNvSpPr txBox="1">
            <a:spLocks noChangeArrowheads="1"/>
          </p:cNvSpPr>
          <p:nvPr/>
        </p:nvSpPr>
        <p:spPr bwMode="auto">
          <a:xfrm>
            <a:off x="1283111" y="5125626"/>
            <a:ext cx="10102645" cy="1077218"/>
          </a:xfrm>
          <a:prstGeom prst="rect">
            <a:avLst/>
          </a:prstGeom>
          <a:noFill/>
          <a:ln w="9525">
            <a:noFill/>
            <a:miter lim="800000"/>
            <a:headEnd/>
            <a:tailEnd/>
          </a:ln>
        </p:spPr>
        <p:txBody>
          <a:bodyPr wrap="square">
            <a:spAutoFit/>
          </a:bodyPr>
          <a:lstStyle/>
          <a:p>
            <a:pPr algn="ctr" fontAlgn="base">
              <a:spcBef>
                <a:spcPct val="0"/>
              </a:spcBef>
              <a:spcAft>
                <a:spcPct val="0"/>
              </a:spcAft>
              <a:defRPr/>
            </a:pPr>
            <a:r>
              <a:rPr lang="en-US" sz="3200" i="1" dirty="0">
                <a:solidFill>
                  <a:prstClr val="black"/>
                </a:solidFill>
                <a:cs typeface="Arial" charset="0"/>
              </a:rPr>
              <a:t>In other words, a person’s authority to make or participate in making decisions about someone else must be in writing!</a:t>
            </a:r>
          </a:p>
        </p:txBody>
      </p:sp>
    </p:spTree>
    <p:extLst>
      <p:ext uri="{BB962C8B-B14F-4D97-AF65-F5344CB8AC3E}">
        <p14:creationId xmlns:p14="http://schemas.microsoft.com/office/powerpoint/2010/main" val="1534015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r>
              <a:rPr lang="en-US" altLang="en-US" b="1" dirty="0"/>
              <a:t>Guardianship</a:t>
            </a:r>
          </a:p>
        </p:txBody>
      </p:sp>
      <p:sp>
        <p:nvSpPr>
          <p:cNvPr id="10243" name="Rectangle 3"/>
          <p:cNvSpPr>
            <a:spLocks noGrp="1"/>
          </p:cNvSpPr>
          <p:nvPr>
            <p:ph type="body" idx="1"/>
          </p:nvPr>
        </p:nvSpPr>
        <p:spPr/>
        <p:txBody>
          <a:bodyPr/>
          <a:lstStyle/>
          <a:p>
            <a:r>
              <a:rPr lang="en-US" altLang="en-US" sz="3000" dirty="0"/>
              <a:t>If a person has been adjudicated incompetent, Clerk must appoint a guardian (general guardian, guardian of the estate, guardian of the person)</a:t>
            </a:r>
          </a:p>
          <a:p>
            <a:pPr>
              <a:lnSpc>
                <a:spcPct val="90000"/>
              </a:lnSpc>
            </a:pPr>
            <a:r>
              <a:rPr lang="en-US" altLang="en-US" sz="3000" dirty="0"/>
              <a:t>Incapacity is </a:t>
            </a:r>
            <a:r>
              <a:rPr lang="en-US" altLang="en-US" sz="3000" u="sng" dirty="0"/>
              <a:t>not</a:t>
            </a:r>
            <a:r>
              <a:rPr lang="en-US" altLang="en-US" sz="3000" dirty="0"/>
              <a:t> an all-or-nothing matter. Limited guardianship is appropriate when an individual has sufficient capacity to make certain types of decisions. </a:t>
            </a:r>
          </a:p>
          <a:p>
            <a:pPr>
              <a:lnSpc>
                <a:spcPct val="90000"/>
              </a:lnSpc>
            </a:pPr>
            <a:r>
              <a:rPr lang="en-US" altLang="en-US" sz="3000" dirty="0"/>
              <a:t>A helpful tool to identify areas of decision-making strength is the </a:t>
            </a:r>
            <a:r>
              <a:rPr lang="en-US" altLang="en-US" sz="3000" b="1" dirty="0"/>
              <a:t>“Guardianship Capacity Questionnaire” </a:t>
            </a:r>
            <a:r>
              <a:rPr lang="en-US" altLang="en-US" sz="3000" dirty="0"/>
              <a:t>– available on NC Courts website, and Disability Rights NC website</a:t>
            </a:r>
          </a:p>
          <a:p>
            <a:pPr>
              <a:lnSpc>
                <a:spcPct val="90000"/>
              </a:lnSpc>
            </a:pPr>
            <a:endParaRPr lang="en-US" altLang="en-US" sz="2800" dirty="0"/>
          </a:p>
        </p:txBody>
      </p:sp>
    </p:spTree>
    <p:extLst>
      <p:ext uri="{BB962C8B-B14F-4D97-AF65-F5344CB8AC3E}">
        <p14:creationId xmlns:p14="http://schemas.microsoft.com/office/powerpoint/2010/main" val="22703890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09600" y="311214"/>
            <a:ext cx="10972800" cy="1143000"/>
          </a:xfrm>
        </p:spPr>
        <p:txBody>
          <a:bodyPr/>
          <a:lstStyle/>
          <a:p>
            <a:r>
              <a:rPr lang="en-US" altLang="en-US" b="1" dirty="0"/>
              <a:t>Becoming One’s Own Guardian Again</a:t>
            </a:r>
          </a:p>
        </p:txBody>
      </p:sp>
      <p:sp>
        <p:nvSpPr>
          <p:cNvPr id="14339" name="Content Placeholder 2"/>
          <p:cNvSpPr>
            <a:spLocks noGrp="1"/>
          </p:cNvSpPr>
          <p:nvPr>
            <p:ph idx="1"/>
          </p:nvPr>
        </p:nvSpPr>
        <p:spPr>
          <a:xfrm>
            <a:off x="609600" y="1612393"/>
            <a:ext cx="10972800" cy="4525963"/>
          </a:xfrm>
        </p:spPr>
        <p:txBody>
          <a:bodyPr/>
          <a:lstStyle/>
          <a:p>
            <a:r>
              <a:rPr lang="en-US" altLang="en-US" sz="3000" dirty="0"/>
              <a:t>Competency is a changing status.  People can recover and/or acquire skills that lessen or eliminate the need for guardianship.   </a:t>
            </a:r>
          </a:p>
          <a:p>
            <a:r>
              <a:rPr lang="en-US" altLang="en-US" sz="3000" dirty="0"/>
              <a:t>The ward, guardian, or other interested person can motion for restoration of competency.</a:t>
            </a:r>
          </a:p>
          <a:p>
            <a:r>
              <a:rPr lang="en-US" altLang="en-US" sz="3000" dirty="0"/>
              <a:t>Motion for “restoration of competency” must be filed with the Clerk of Court that has jurisdiction over the guardianship. </a:t>
            </a:r>
          </a:p>
          <a:p>
            <a:pPr lvl="1">
              <a:buFont typeface="Arial" panose="020B0604020202020204" pitchFamily="34" charset="0"/>
              <a:buNone/>
            </a:pPr>
            <a:r>
              <a:rPr lang="en-US" altLang="en-US" sz="3000" dirty="0"/>
              <a:t>*May not be current county of residence.*</a:t>
            </a:r>
          </a:p>
          <a:p>
            <a:endParaRPr lang="en-US" altLang="en-US" dirty="0"/>
          </a:p>
        </p:txBody>
      </p:sp>
    </p:spTree>
    <p:extLst>
      <p:ext uri="{BB962C8B-B14F-4D97-AF65-F5344CB8AC3E}">
        <p14:creationId xmlns:p14="http://schemas.microsoft.com/office/powerpoint/2010/main" val="3443452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en-US" altLang="en-US" b="1" dirty="0"/>
              <a:t>Alternatives to Guardianship:</a:t>
            </a:r>
            <a:br>
              <a:rPr lang="en-US" altLang="en-US" b="1" dirty="0"/>
            </a:br>
            <a:r>
              <a:rPr lang="en-US" altLang="en-US" b="1" dirty="0"/>
              <a:t>Voluntary Decision-Making Agreements</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034751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1371600" y="685800"/>
            <a:ext cx="8991600" cy="1143000"/>
          </a:xfrm>
        </p:spPr>
        <p:txBody>
          <a:bodyPr/>
          <a:lstStyle/>
          <a:p>
            <a:pPr algn="l">
              <a:lnSpc>
                <a:spcPct val="80000"/>
              </a:lnSpc>
            </a:pPr>
            <a:r>
              <a:rPr lang="en-US" altLang="en-US" b="1" dirty="0"/>
              <a:t>Representative Payee</a:t>
            </a:r>
            <a:endParaRPr lang="en-US" altLang="en-US" dirty="0"/>
          </a:p>
        </p:txBody>
      </p:sp>
      <p:sp>
        <p:nvSpPr>
          <p:cNvPr id="17411" name="Rectangle 3"/>
          <p:cNvSpPr>
            <a:spLocks noGrp="1"/>
          </p:cNvSpPr>
          <p:nvPr>
            <p:ph type="body" idx="1"/>
          </p:nvPr>
        </p:nvSpPr>
        <p:spPr>
          <a:xfrm>
            <a:off x="619432" y="2286001"/>
            <a:ext cx="10766323" cy="3902075"/>
          </a:xfrm>
        </p:spPr>
        <p:txBody>
          <a:bodyPr/>
          <a:lstStyle/>
          <a:p>
            <a:pPr>
              <a:lnSpc>
                <a:spcPct val="90000"/>
              </a:lnSpc>
              <a:spcBef>
                <a:spcPct val="0"/>
              </a:spcBef>
              <a:spcAft>
                <a:spcPts val="600"/>
              </a:spcAft>
            </a:pPr>
            <a:r>
              <a:rPr lang="en-US" altLang="en-US" sz="2800" dirty="0"/>
              <a:t>Social Security Agency (</a:t>
            </a:r>
            <a:r>
              <a:rPr lang="en-US" altLang="en-US" sz="2800" dirty="0" err="1"/>
              <a:t>SSA</a:t>
            </a:r>
            <a:r>
              <a:rPr lang="en-US" altLang="en-US" sz="2800" dirty="0"/>
              <a:t>) selects a person or organization to receive and manage benefits on behalf of a beneficiary who is legally incompetent or whom </a:t>
            </a:r>
            <a:r>
              <a:rPr lang="en-US" altLang="en-US" sz="2800" dirty="0" err="1"/>
              <a:t>SSA</a:t>
            </a:r>
            <a:r>
              <a:rPr lang="en-US" altLang="en-US" sz="2800" dirty="0"/>
              <a:t> determines is not capable of managing benefits.</a:t>
            </a:r>
          </a:p>
          <a:p>
            <a:pPr>
              <a:lnSpc>
                <a:spcPct val="90000"/>
              </a:lnSpc>
              <a:spcBef>
                <a:spcPct val="0"/>
              </a:spcBef>
              <a:spcAft>
                <a:spcPts val="600"/>
              </a:spcAft>
            </a:pPr>
            <a:r>
              <a:rPr lang="en-US" altLang="en-US" sz="2800" dirty="0"/>
              <a:t>Main responsibilities of the rep payee are to (</a:t>
            </a:r>
            <a:r>
              <a:rPr lang="en-US" altLang="en-US" sz="2800" dirty="0" err="1"/>
              <a:t>i</a:t>
            </a:r>
            <a:r>
              <a:rPr lang="en-US" altLang="en-US" sz="2800" dirty="0"/>
              <a:t>) use the benefits to pay for current and foreseeable needs of the beneficiary; (ii) save any benefits not needed to meet current needs; (iii) keep records of expenses; and (iv) provide </a:t>
            </a:r>
            <a:r>
              <a:rPr lang="en-US" altLang="en-US" sz="2800" dirty="0" err="1"/>
              <a:t>SSA</a:t>
            </a:r>
            <a:r>
              <a:rPr lang="en-US" altLang="en-US" sz="2800" dirty="0"/>
              <a:t> with an accounting. </a:t>
            </a:r>
          </a:p>
          <a:p>
            <a:pPr>
              <a:lnSpc>
                <a:spcPct val="90000"/>
              </a:lnSpc>
              <a:spcBef>
                <a:spcPct val="0"/>
              </a:spcBef>
              <a:spcAft>
                <a:spcPts val="600"/>
              </a:spcAft>
            </a:pPr>
            <a:r>
              <a:rPr lang="en-US" altLang="en-US" sz="2800" dirty="0"/>
              <a:t>Must be approved by </a:t>
            </a:r>
            <a:r>
              <a:rPr lang="en-US" altLang="en-US" sz="2800" dirty="0" err="1"/>
              <a:t>SSA</a:t>
            </a:r>
            <a:r>
              <a:rPr lang="en-US" altLang="en-US" sz="2800" dirty="0"/>
              <a:t> to be rep payee. (≠ Power of </a:t>
            </a:r>
            <a:r>
              <a:rPr lang="en-US" altLang="en-US" sz="2800" dirty="0" err="1"/>
              <a:t>Atty</a:t>
            </a:r>
            <a:r>
              <a:rPr lang="en-US" altLang="en-US" sz="2800" dirty="0"/>
              <a:t>)</a:t>
            </a:r>
          </a:p>
          <a:p>
            <a:pPr>
              <a:lnSpc>
                <a:spcPct val="90000"/>
              </a:lnSpc>
              <a:spcBef>
                <a:spcPct val="0"/>
              </a:spcBef>
              <a:spcAft>
                <a:spcPts val="600"/>
              </a:spcAft>
            </a:pPr>
            <a:endParaRPr lang="en-US" altLang="en-US" sz="3000" dirty="0"/>
          </a:p>
          <a:p>
            <a:pPr>
              <a:lnSpc>
                <a:spcPct val="90000"/>
              </a:lnSpc>
              <a:spcBef>
                <a:spcPct val="0"/>
              </a:spcBef>
              <a:spcAft>
                <a:spcPts val="600"/>
              </a:spcAft>
              <a:buNone/>
            </a:pPr>
            <a:endParaRPr lang="en-US" altLang="en-US" sz="3000" dirty="0"/>
          </a:p>
          <a:p>
            <a:pPr>
              <a:lnSpc>
                <a:spcPct val="90000"/>
              </a:lnSpc>
              <a:spcBef>
                <a:spcPct val="0"/>
              </a:spcBef>
              <a:spcAft>
                <a:spcPts val="600"/>
              </a:spcAft>
              <a:buNone/>
            </a:pPr>
            <a:endParaRPr lang="en-US" altLang="en-US" sz="3000" dirty="0"/>
          </a:p>
          <a:p>
            <a:pPr>
              <a:lnSpc>
                <a:spcPct val="90000"/>
              </a:lnSpc>
              <a:spcBef>
                <a:spcPct val="0"/>
              </a:spcBef>
              <a:spcAft>
                <a:spcPts val="600"/>
              </a:spcAft>
              <a:buNone/>
            </a:pPr>
            <a:endParaRPr lang="en-US" altLang="en-US" sz="3000" dirty="0"/>
          </a:p>
        </p:txBody>
      </p:sp>
      <p:pic>
        <p:nvPicPr>
          <p:cNvPr id="17412" name="Picture 4" descr="piggy ban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350838"/>
            <a:ext cx="2560638" cy="170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999874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a:xfrm>
            <a:off x="1981200" y="762000"/>
            <a:ext cx="8229600" cy="1143000"/>
          </a:xfrm>
        </p:spPr>
        <p:txBody>
          <a:bodyPr/>
          <a:lstStyle/>
          <a:p>
            <a:pPr algn="l"/>
            <a:r>
              <a:rPr lang="en-US" altLang="en-US" b="1"/>
              <a:t>Special </a:t>
            </a:r>
            <a:br>
              <a:rPr lang="en-US" altLang="en-US" b="1"/>
            </a:br>
            <a:r>
              <a:rPr lang="en-US" altLang="en-US" b="1"/>
              <a:t>Bank Account </a:t>
            </a:r>
          </a:p>
        </p:txBody>
      </p:sp>
      <p:sp>
        <p:nvSpPr>
          <p:cNvPr id="19459" name="Rectangle 3"/>
          <p:cNvSpPr>
            <a:spLocks noGrp="1"/>
          </p:cNvSpPr>
          <p:nvPr>
            <p:ph type="body" idx="1"/>
          </p:nvPr>
        </p:nvSpPr>
        <p:spPr>
          <a:xfrm>
            <a:off x="634181" y="2865438"/>
            <a:ext cx="10972800" cy="3535362"/>
          </a:xfrm>
        </p:spPr>
        <p:txBody>
          <a:bodyPr/>
          <a:lstStyle/>
          <a:p>
            <a:pPr>
              <a:lnSpc>
                <a:spcPct val="80000"/>
              </a:lnSpc>
              <a:buFont typeface="Arial" panose="020B0604020202020204" pitchFamily="34" charset="0"/>
              <a:buNone/>
            </a:pPr>
            <a:endParaRPr lang="en-US" altLang="en-US" sz="3000" dirty="0"/>
          </a:p>
          <a:p>
            <a:pPr>
              <a:lnSpc>
                <a:spcPct val="80000"/>
              </a:lnSpc>
            </a:pPr>
            <a:r>
              <a:rPr lang="en-US" altLang="en-US" dirty="0"/>
              <a:t>A variety of arrangements can be made.  </a:t>
            </a:r>
          </a:p>
          <a:p>
            <a:pPr>
              <a:lnSpc>
                <a:spcPct val="80000"/>
              </a:lnSpc>
              <a:buFont typeface="Arial" panose="020B0604020202020204" pitchFamily="34" charset="0"/>
              <a:buNone/>
            </a:pPr>
            <a:endParaRPr lang="en-US" altLang="en-US" dirty="0"/>
          </a:p>
          <a:p>
            <a:pPr>
              <a:lnSpc>
                <a:spcPct val="80000"/>
              </a:lnSpc>
            </a:pPr>
            <a:r>
              <a:rPr lang="en-US" altLang="en-US" dirty="0"/>
              <a:t>Personal banker can discuss options.</a:t>
            </a:r>
          </a:p>
          <a:p>
            <a:pPr>
              <a:lnSpc>
                <a:spcPct val="80000"/>
              </a:lnSpc>
              <a:buFont typeface="Arial" panose="020B0604020202020204" pitchFamily="34" charset="0"/>
              <a:buNone/>
            </a:pPr>
            <a:endParaRPr lang="en-US" altLang="en-US" sz="1600" dirty="0"/>
          </a:p>
        </p:txBody>
      </p:sp>
      <p:pic>
        <p:nvPicPr>
          <p:cNvPr id="19460" name="Picture 4" descr="piggy ban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427038"/>
            <a:ext cx="3017838" cy="201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43528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057400" y="762000"/>
            <a:ext cx="8153400" cy="1143000"/>
          </a:xfrm>
        </p:spPr>
        <p:txBody>
          <a:bodyPr/>
          <a:lstStyle/>
          <a:p>
            <a:pPr algn="l"/>
            <a:r>
              <a:rPr lang="en-US" altLang="en-US" b="1"/>
              <a:t>Special </a:t>
            </a:r>
            <a:br>
              <a:rPr lang="en-US" altLang="en-US" b="1"/>
            </a:br>
            <a:r>
              <a:rPr lang="en-US" altLang="en-US" b="1"/>
              <a:t>Needs Trust </a:t>
            </a:r>
          </a:p>
        </p:txBody>
      </p:sp>
      <p:sp>
        <p:nvSpPr>
          <p:cNvPr id="21507" name="Content Placeholder 2"/>
          <p:cNvSpPr>
            <a:spLocks noGrp="1"/>
          </p:cNvSpPr>
          <p:nvPr>
            <p:ph idx="1"/>
          </p:nvPr>
        </p:nvSpPr>
        <p:spPr>
          <a:xfrm>
            <a:off x="619432" y="2865438"/>
            <a:ext cx="10427110" cy="3840162"/>
          </a:xfrm>
        </p:spPr>
        <p:txBody>
          <a:bodyPr/>
          <a:lstStyle/>
          <a:p>
            <a:r>
              <a:rPr lang="en-US" altLang="en-US" sz="3000" dirty="0"/>
              <a:t>A trust designed to hold funds for the benefit of a person with a disability. </a:t>
            </a:r>
          </a:p>
          <a:p>
            <a:r>
              <a:rPr lang="en-US" altLang="en-US" sz="3000" dirty="0"/>
              <a:t>Typically useful when a person with a disability receives a large, lump sum of money that will impact his or her eligibility for Medicaid or other lifeline benefits.</a:t>
            </a:r>
          </a:p>
          <a:p>
            <a:pPr>
              <a:buFont typeface="Arial" panose="020B0604020202020204" pitchFamily="34" charset="0"/>
              <a:buNone/>
            </a:pPr>
            <a:endParaRPr lang="en-US" altLang="en-US" sz="2400" dirty="0"/>
          </a:p>
          <a:p>
            <a:pPr>
              <a:buFont typeface="Arial" panose="020B0604020202020204" pitchFamily="34" charset="0"/>
              <a:buNone/>
            </a:pPr>
            <a:endParaRPr lang="en-US" altLang="en-US" sz="2400" dirty="0"/>
          </a:p>
          <a:p>
            <a:endParaRPr lang="en-US" altLang="en-US" dirty="0"/>
          </a:p>
          <a:p>
            <a:endParaRPr lang="en-US" altLang="en-US" dirty="0"/>
          </a:p>
        </p:txBody>
      </p:sp>
      <p:pic>
        <p:nvPicPr>
          <p:cNvPr id="21508" name="Picture 4" descr="piggy ban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350838"/>
            <a:ext cx="3017838" cy="201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431479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1450</TotalTime>
  <Words>1004</Words>
  <Application>Microsoft Office PowerPoint</Application>
  <PresentationFormat>Widescreen</PresentationFormat>
  <Paragraphs>107</Paragraphs>
  <Slides>18</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1_Office Theme</vt:lpstr>
      <vt:lpstr> Great Expectations: Alternatives to Guardianship</vt:lpstr>
      <vt:lpstr>What is Disability Rights NC?</vt:lpstr>
      <vt:lpstr>Decision-Making Authority</vt:lpstr>
      <vt:lpstr>Guardianship</vt:lpstr>
      <vt:lpstr>Becoming One’s Own Guardian Again</vt:lpstr>
      <vt:lpstr>Alternatives to Guardianship: Voluntary Decision-Making Agreements</vt:lpstr>
      <vt:lpstr>Representative Payee</vt:lpstr>
      <vt:lpstr>Special  Bank Account </vt:lpstr>
      <vt:lpstr>Special  Needs Trust </vt:lpstr>
      <vt:lpstr>ABLE Account</vt:lpstr>
      <vt:lpstr>Home Health Care</vt:lpstr>
      <vt:lpstr>Supportive Housing</vt:lpstr>
      <vt:lpstr> Health Care  Power of Attorney*</vt:lpstr>
      <vt:lpstr> Advance Instruction  for MH Treatment*</vt:lpstr>
      <vt:lpstr>Living Will*</vt:lpstr>
      <vt:lpstr>Power of Attorney*</vt:lpstr>
      <vt:lpstr>Supported Decision-Making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Tracy</dc:creator>
  <cp:keywords>Accessible</cp:keywords>
  <cp:lastModifiedBy>Woodward, Philip C</cp:lastModifiedBy>
  <cp:revision>80</cp:revision>
  <cp:lastPrinted>2017-09-08T21:06:48Z</cp:lastPrinted>
  <dcterms:created xsi:type="dcterms:W3CDTF">2015-04-20T16:22:32Z</dcterms:created>
  <dcterms:modified xsi:type="dcterms:W3CDTF">2017-09-08T21:07:51Z</dcterms:modified>
</cp:coreProperties>
</file>