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36"/>
  </p:notesMasterIdLst>
  <p:sldIdLst>
    <p:sldId id="257" r:id="rId2"/>
    <p:sldId id="305" r:id="rId3"/>
    <p:sldId id="286" r:id="rId4"/>
    <p:sldId id="281" r:id="rId5"/>
    <p:sldId id="300" r:id="rId6"/>
    <p:sldId id="288" r:id="rId7"/>
    <p:sldId id="301" r:id="rId8"/>
    <p:sldId id="308" r:id="rId9"/>
    <p:sldId id="261" r:id="rId10"/>
    <p:sldId id="267" r:id="rId11"/>
    <p:sldId id="265" r:id="rId12"/>
    <p:sldId id="271" r:id="rId13"/>
    <p:sldId id="274" r:id="rId14"/>
    <p:sldId id="307" r:id="rId15"/>
    <p:sldId id="289" r:id="rId16"/>
    <p:sldId id="259" r:id="rId17"/>
    <p:sldId id="279" r:id="rId18"/>
    <p:sldId id="276" r:id="rId19"/>
    <p:sldId id="295" r:id="rId20"/>
    <p:sldId id="309" r:id="rId21"/>
    <p:sldId id="310" r:id="rId22"/>
    <p:sldId id="298" r:id="rId23"/>
    <p:sldId id="299" r:id="rId24"/>
    <p:sldId id="311" r:id="rId25"/>
    <p:sldId id="312" r:id="rId26"/>
    <p:sldId id="277" r:id="rId27"/>
    <p:sldId id="278" r:id="rId28"/>
    <p:sldId id="306" r:id="rId29"/>
    <p:sldId id="292" r:id="rId30"/>
    <p:sldId id="293" r:id="rId31"/>
    <p:sldId id="313" r:id="rId32"/>
    <p:sldId id="303" r:id="rId33"/>
    <p:sldId id="304" r:id="rId34"/>
    <p:sldId id="294" r:id="rId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2C635A8-2670-4615-9C34-CC0FF3D0367B}" v="14" dt="2021-09-09T19:33:21.97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48" d="100"/>
          <a:sy n="48" d="100"/>
        </p:scale>
        <p:origin x="67" y="8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ells, Talley" userId="1b485d19-1002-4429-b0e0-9fdfb8d0c7ab" providerId="ADAL" clId="{E2C635A8-2670-4615-9C34-CC0FF3D0367B}"/>
    <pc:docChg chg="undo custSel addSld modSld">
      <pc:chgData name="Wells, Talley" userId="1b485d19-1002-4429-b0e0-9fdfb8d0c7ab" providerId="ADAL" clId="{E2C635A8-2670-4615-9C34-CC0FF3D0367B}" dt="2021-09-09T20:45:54.176" v="150" actId="27636"/>
      <pc:docMkLst>
        <pc:docMk/>
      </pc:docMkLst>
      <pc:sldChg chg="modSp mod">
        <pc:chgData name="Wells, Talley" userId="1b485d19-1002-4429-b0e0-9fdfb8d0c7ab" providerId="ADAL" clId="{E2C635A8-2670-4615-9C34-CC0FF3D0367B}" dt="2021-09-09T19:20:01.767" v="0" actId="255"/>
        <pc:sldMkLst>
          <pc:docMk/>
          <pc:sldMk cId="933774289" sldId="257"/>
        </pc:sldMkLst>
        <pc:spChg chg="mod">
          <ac:chgData name="Wells, Talley" userId="1b485d19-1002-4429-b0e0-9fdfb8d0c7ab" providerId="ADAL" clId="{E2C635A8-2670-4615-9C34-CC0FF3D0367B}" dt="2021-09-09T19:20:01.767" v="0" actId="255"/>
          <ac:spMkLst>
            <pc:docMk/>
            <pc:sldMk cId="933774289" sldId="257"/>
            <ac:spMk id="3" creationId="{9EB2D900-F4DE-4AF7-9D89-32877FAFD367}"/>
          </ac:spMkLst>
        </pc:spChg>
      </pc:sldChg>
      <pc:sldChg chg="modSp mod">
        <pc:chgData name="Wells, Talley" userId="1b485d19-1002-4429-b0e0-9fdfb8d0c7ab" providerId="ADAL" clId="{E2C635A8-2670-4615-9C34-CC0FF3D0367B}" dt="2021-09-09T19:26:00.456" v="34" actId="14100"/>
        <pc:sldMkLst>
          <pc:docMk/>
          <pc:sldMk cId="10201960" sldId="265"/>
        </pc:sldMkLst>
        <pc:spChg chg="mod">
          <ac:chgData name="Wells, Talley" userId="1b485d19-1002-4429-b0e0-9fdfb8d0c7ab" providerId="ADAL" clId="{E2C635A8-2670-4615-9C34-CC0FF3D0367B}" dt="2021-09-09T19:25:51.315" v="32" actId="1076"/>
          <ac:spMkLst>
            <pc:docMk/>
            <pc:sldMk cId="10201960" sldId="265"/>
            <ac:spMk id="2" creationId="{5AB28ED1-7E28-4DA5-B5BC-63DFF721CADF}"/>
          </ac:spMkLst>
        </pc:spChg>
        <pc:spChg chg="mod">
          <ac:chgData name="Wells, Talley" userId="1b485d19-1002-4429-b0e0-9fdfb8d0c7ab" providerId="ADAL" clId="{E2C635A8-2670-4615-9C34-CC0FF3D0367B}" dt="2021-09-09T19:25:43.927" v="31" actId="255"/>
          <ac:spMkLst>
            <pc:docMk/>
            <pc:sldMk cId="10201960" sldId="265"/>
            <ac:spMk id="5" creationId="{2EE215D1-5462-483D-856E-409C6B57E081}"/>
          </ac:spMkLst>
        </pc:spChg>
        <pc:picChg chg="mod">
          <ac:chgData name="Wells, Talley" userId="1b485d19-1002-4429-b0e0-9fdfb8d0c7ab" providerId="ADAL" clId="{E2C635A8-2670-4615-9C34-CC0FF3D0367B}" dt="2021-09-09T19:26:00.456" v="34" actId="14100"/>
          <ac:picMkLst>
            <pc:docMk/>
            <pc:sldMk cId="10201960" sldId="265"/>
            <ac:picMk id="1026" creationId="{52FD6DF6-F1A8-4352-ACD2-80B2EDA3C017}"/>
          </ac:picMkLst>
        </pc:picChg>
      </pc:sldChg>
      <pc:sldChg chg="modSp mod">
        <pc:chgData name="Wells, Talley" userId="1b485d19-1002-4429-b0e0-9fdfb8d0c7ab" providerId="ADAL" clId="{E2C635A8-2670-4615-9C34-CC0FF3D0367B}" dt="2021-09-09T20:45:54.176" v="150" actId="27636"/>
        <pc:sldMkLst>
          <pc:docMk/>
          <pc:sldMk cId="3915322583" sldId="267"/>
        </pc:sldMkLst>
        <pc:spChg chg="mod">
          <ac:chgData name="Wells, Talley" userId="1b485d19-1002-4429-b0e0-9fdfb8d0c7ab" providerId="ADAL" clId="{E2C635A8-2670-4615-9C34-CC0FF3D0367B}" dt="2021-09-09T20:45:54.176" v="150" actId="27636"/>
          <ac:spMkLst>
            <pc:docMk/>
            <pc:sldMk cId="3915322583" sldId="267"/>
            <ac:spMk id="3" creationId="{10878D60-362B-462E-A7A1-B081F8B0923E}"/>
          </ac:spMkLst>
        </pc:spChg>
      </pc:sldChg>
      <pc:sldChg chg="modSp mod">
        <pc:chgData name="Wells, Talley" userId="1b485d19-1002-4429-b0e0-9fdfb8d0c7ab" providerId="ADAL" clId="{E2C635A8-2670-4615-9C34-CC0FF3D0367B}" dt="2021-09-09T19:27:21.115" v="56" actId="1076"/>
        <pc:sldMkLst>
          <pc:docMk/>
          <pc:sldMk cId="612819489" sldId="271"/>
        </pc:sldMkLst>
        <pc:spChg chg="mod">
          <ac:chgData name="Wells, Talley" userId="1b485d19-1002-4429-b0e0-9fdfb8d0c7ab" providerId="ADAL" clId="{E2C635A8-2670-4615-9C34-CC0FF3D0367B}" dt="2021-09-09T19:27:21.115" v="56" actId="1076"/>
          <ac:spMkLst>
            <pc:docMk/>
            <pc:sldMk cId="612819489" sldId="271"/>
            <ac:spMk id="2" creationId="{4096BB36-D7DB-4B57-B155-A53496B05915}"/>
          </ac:spMkLst>
        </pc:spChg>
        <pc:spChg chg="mod">
          <ac:chgData name="Wells, Talley" userId="1b485d19-1002-4429-b0e0-9fdfb8d0c7ab" providerId="ADAL" clId="{E2C635A8-2670-4615-9C34-CC0FF3D0367B}" dt="2021-09-09T19:27:10.686" v="54" actId="14100"/>
          <ac:spMkLst>
            <pc:docMk/>
            <pc:sldMk cId="612819489" sldId="271"/>
            <ac:spMk id="3" creationId="{1C6B78EC-AAF1-4614-BCAA-D1364530A84C}"/>
          </ac:spMkLst>
        </pc:spChg>
        <pc:spChg chg="mod">
          <ac:chgData name="Wells, Talley" userId="1b485d19-1002-4429-b0e0-9fdfb8d0c7ab" providerId="ADAL" clId="{E2C635A8-2670-4615-9C34-CC0FF3D0367B}" dt="2021-09-09T19:27:14.563" v="55" actId="14100"/>
          <ac:spMkLst>
            <pc:docMk/>
            <pc:sldMk cId="612819489" sldId="271"/>
            <ac:spMk id="4" creationId="{D2E0D905-E4AD-49A2-B118-83018DBC78CD}"/>
          </ac:spMkLst>
        </pc:spChg>
      </pc:sldChg>
      <pc:sldChg chg="modSp mod">
        <pc:chgData name="Wells, Talley" userId="1b485d19-1002-4429-b0e0-9fdfb8d0c7ab" providerId="ADAL" clId="{E2C635A8-2670-4615-9C34-CC0FF3D0367B}" dt="2021-09-09T19:27:50.265" v="61" actId="255"/>
        <pc:sldMkLst>
          <pc:docMk/>
          <pc:sldMk cId="2467124236" sldId="274"/>
        </pc:sldMkLst>
        <pc:spChg chg="mod">
          <ac:chgData name="Wells, Talley" userId="1b485d19-1002-4429-b0e0-9fdfb8d0c7ab" providerId="ADAL" clId="{E2C635A8-2670-4615-9C34-CC0FF3D0367B}" dt="2021-09-09T19:27:50.265" v="61" actId="255"/>
          <ac:spMkLst>
            <pc:docMk/>
            <pc:sldMk cId="2467124236" sldId="274"/>
            <ac:spMk id="12" creationId="{25F792DB-159D-48DA-94A3-0320E2835EE9}"/>
          </ac:spMkLst>
        </pc:spChg>
      </pc:sldChg>
      <pc:sldChg chg="modSp mod">
        <pc:chgData name="Wells, Talley" userId="1b485d19-1002-4429-b0e0-9fdfb8d0c7ab" providerId="ADAL" clId="{E2C635A8-2670-4615-9C34-CC0FF3D0367B}" dt="2021-09-09T19:29:40.164" v="94" actId="14100"/>
        <pc:sldMkLst>
          <pc:docMk/>
          <pc:sldMk cId="2381525136" sldId="276"/>
        </pc:sldMkLst>
        <pc:spChg chg="mod">
          <ac:chgData name="Wells, Talley" userId="1b485d19-1002-4429-b0e0-9fdfb8d0c7ab" providerId="ADAL" clId="{E2C635A8-2670-4615-9C34-CC0FF3D0367B}" dt="2021-09-09T19:29:40.164" v="94" actId="14100"/>
          <ac:spMkLst>
            <pc:docMk/>
            <pc:sldMk cId="2381525136" sldId="276"/>
            <ac:spMk id="3" creationId="{44E46D9A-DB71-4857-939C-8CA186A17DE5}"/>
          </ac:spMkLst>
        </pc:spChg>
      </pc:sldChg>
      <pc:sldChg chg="modSp">
        <pc:chgData name="Wells, Talley" userId="1b485d19-1002-4429-b0e0-9fdfb8d0c7ab" providerId="ADAL" clId="{E2C635A8-2670-4615-9C34-CC0FF3D0367B}" dt="2021-09-09T19:28:39.595" v="71" actId="14100"/>
        <pc:sldMkLst>
          <pc:docMk/>
          <pc:sldMk cId="1007604390" sldId="279"/>
        </pc:sldMkLst>
        <pc:picChg chg="mod">
          <ac:chgData name="Wells, Talley" userId="1b485d19-1002-4429-b0e0-9fdfb8d0c7ab" providerId="ADAL" clId="{E2C635A8-2670-4615-9C34-CC0FF3D0367B}" dt="2021-09-09T19:28:39.595" v="71" actId="14100"/>
          <ac:picMkLst>
            <pc:docMk/>
            <pc:sldMk cId="1007604390" sldId="279"/>
            <ac:picMk id="2050" creationId="{24C5D40B-C495-4246-BB24-8C5441019DEC}"/>
          </ac:picMkLst>
        </pc:picChg>
      </pc:sldChg>
      <pc:sldChg chg="delSp mod">
        <pc:chgData name="Wells, Talley" userId="1b485d19-1002-4429-b0e0-9fdfb8d0c7ab" providerId="ADAL" clId="{E2C635A8-2670-4615-9C34-CC0FF3D0367B}" dt="2021-09-09T19:33:02.936" v="124" actId="478"/>
        <pc:sldMkLst>
          <pc:docMk/>
          <pc:sldMk cId="1939937471" sldId="292"/>
        </pc:sldMkLst>
        <pc:spChg chg="del">
          <ac:chgData name="Wells, Talley" userId="1b485d19-1002-4429-b0e0-9fdfb8d0c7ab" providerId="ADAL" clId="{E2C635A8-2670-4615-9C34-CC0FF3D0367B}" dt="2021-09-09T19:33:02.936" v="124" actId="478"/>
          <ac:spMkLst>
            <pc:docMk/>
            <pc:sldMk cId="1939937471" sldId="292"/>
            <ac:spMk id="3" creationId="{065B6072-7713-46AF-A08A-CCBCBAF6039E}"/>
          </ac:spMkLst>
        </pc:spChg>
      </pc:sldChg>
      <pc:sldChg chg="modSp mod">
        <pc:chgData name="Wells, Talley" userId="1b485d19-1002-4429-b0e0-9fdfb8d0c7ab" providerId="ADAL" clId="{E2C635A8-2670-4615-9C34-CC0FF3D0367B}" dt="2021-09-09T19:34:00.839" v="133" actId="255"/>
        <pc:sldMkLst>
          <pc:docMk/>
          <pc:sldMk cId="1170510778" sldId="293"/>
        </pc:sldMkLst>
        <pc:spChg chg="mod">
          <ac:chgData name="Wells, Talley" userId="1b485d19-1002-4429-b0e0-9fdfb8d0c7ab" providerId="ADAL" clId="{E2C635A8-2670-4615-9C34-CC0FF3D0367B}" dt="2021-09-09T19:34:00.839" v="133" actId="255"/>
          <ac:spMkLst>
            <pc:docMk/>
            <pc:sldMk cId="1170510778" sldId="293"/>
            <ac:spMk id="3" creationId="{89C57E88-ACE3-4AE4-9C19-18A28D9E5DB9}"/>
          </ac:spMkLst>
        </pc:spChg>
      </pc:sldChg>
      <pc:sldChg chg="modSp mod">
        <pc:chgData name="Wells, Talley" userId="1b485d19-1002-4429-b0e0-9fdfb8d0c7ab" providerId="ADAL" clId="{E2C635A8-2670-4615-9C34-CC0FF3D0367B}" dt="2021-09-09T19:31:58.382" v="116" actId="14100"/>
        <pc:sldMkLst>
          <pc:docMk/>
          <pc:sldMk cId="3288962615" sldId="299"/>
        </pc:sldMkLst>
        <pc:picChg chg="mod modCrop">
          <ac:chgData name="Wells, Talley" userId="1b485d19-1002-4429-b0e0-9fdfb8d0c7ab" providerId="ADAL" clId="{E2C635A8-2670-4615-9C34-CC0FF3D0367B}" dt="2021-09-09T19:31:58.382" v="116" actId="14100"/>
          <ac:picMkLst>
            <pc:docMk/>
            <pc:sldMk cId="3288962615" sldId="299"/>
            <ac:picMk id="3" creationId="{89F968AB-D9DC-4DA1-940A-1A3A2749C164}"/>
          </ac:picMkLst>
        </pc:picChg>
      </pc:sldChg>
      <pc:sldChg chg="modSp mod">
        <pc:chgData name="Wells, Talley" userId="1b485d19-1002-4429-b0e0-9fdfb8d0c7ab" providerId="ADAL" clId="{E2C635A8-2670-4615-9C34-CC0FF3D0367B}" dt="2021-09-09T19:20:20.967" v="1" actId="255"/>
        <pc:sldMkLst>
          <pc:docMk/>
          <pc:sldMk cId="166035143" sldId="300"/>
        </pc:sldMkLst>
        <pc:spChg chg="mod">
          <ac:chgData name="Wells, Talley" userId="1b485d19-1002-4429-b0e0-9fdfb8d0c7ab" providerId="ADAL" clId="{E2C635A8-2670-4615-9C34-CC0FF3D0367B}" dt="2021-09-09T19:20:20.967" v="1" actId="255"/>
          <ac:spMkLst>
            <pc:docMk/>
            <pc:sldMk cId="166035143" sldId="300"/>
            <ac:spMk id="3" creationId="{EDDA979E-C73D-44C7-ADAC-13CB62A799DD}"/>
          </ac:spMkLst>
        </pc:spChg>
      </pc:sldChg>
      <pc:sldChg chg="addSp delSp modSp mod">
        <pc:chgData name="Wells, Talley" userId="1b485d19-1002-4429-b0e0-9fdfb8d0c7ab" providerId="ADAL" clId="{E2C635A8-2670-4615-9C34-CC0FF3D0367B}" dt="2021-09-09T19:24:37.768" v="23" actId="732"/>
        <pc:sldMkLst>
          <pc:docMk/>
          <pc:sldMk cId="4072896326" sldId="301"/>
        </pc:sldMkLst>
        <pc:spChg chg="add del mod">
          <ac:chgData name="Wells, Talley" userId="1b485d19-1002-4429-b0e0-9fdfb8d0c7ab" providerId="ADAL" clId="{E2C635A8-2670-4615-9C34-CC0FF3D0367B}" dt="2021-09-09T19:23:49.530" v="17" actId="478"/>
          <ac:spMkLst>
            <pc:docMk/>
            <pc:sldMk cId="4072896326" sldId="301"/>
            <ac:spMk id="4" creationId="{3967AE35-61C4-410D-B6E8-C4AEA4F42AE0}"/>
          </ac:spMkLst>
        </pc:spChg>
        <pc:spChg chg="add del mod">
          <ac:chgData name="Wells, Talley" userId="1b485d19-1002-4429-b0e0-9fdfb8d0c7ab" providerId="ADAL" clId="{E2C635A8-2670-4615-9C34-CC0FF3D0367B}" dt="2021-09-09T19:24:01.703" v="19" actId="14100"/>
          <ac:spMkLst>
            <pc:docMk/>
            <pc:sldMk cId="4072896326" sldId="301"/>
            <ac:spMk id="6" creationId="{5358660A-3DE9-4755-91C0-824E3C1B6A65}"/>
          </ac:spMkLst>
        </pc:spChg>
        <pc:picChg chg="mod modCrop">
          <ac:chgData name="Wells, Talley" userId="1b485d19-1002-4429-b0e0-9fdfb8d0c7ab" providerId="ADAL" clId="{E2C635A8-2670-4615-9C34-CC0FF3D0367B}" dt="2021-09-09T19:24:37.768" v="23" actId="732"/>
          <ac:picMkLst>
            <pc:docMk/>
            <pc:sldMk cId="4072896326" sldId="301"/>
            <ac:picMk id="3" creationId="{B90460ED-5C31-46E1-9C42-ACD9D754CA98}"/>
          </ac:picMkLst>
        </pc:picChg>
      </pc:sldChg>
      <pc:sldChg chg="addSp delSp modSp mod">
        <pc:chgData name="Wells, Talley" userId="1b485d19-1002-4429-b0e0-9fdfb8d0c7ab" providerId="ADAL" clId="{E2C635A8-2670-4615-9C34-CC0FF3D0367B}" dt="2021-09-09T19:34:57.842" v="143" actId="1076"/>
        <pc:sldMkLst>
          <pc:docMk/>
          <pc:sldMk cId="3586947817" sldId="303"/>
        </pc:sldMkLst>
        <pc:spChg chg="del">
          <ac:chgData name="Wells, Talley" userId="1b485d19-1002-4429-b0e0-9fdfb8d0c7ab" providerId="ADAL" clId="{E2C635A8-2670-4615-9C34-CC0FF3D0367B}" dt="2021-09-09T19:34:27.467" v="137" actId="478"/>
          <ac:spMkLst>
            <pc:docMk/>
            <pc:sldMk cId="3586947817" sldId="303"/>
            <ac:spMk id="2" creationId="{854C2988-A6C1-4F3B-B87A-FD27DCA82439}"/>
          </ac:spMkLst>
        </pc:spChg>
        <pc:spChg chg="mod">
          <ac:chgData name="Wells, Talley" userId="1b485d19-1002-4429-b0e0-9fdfb8d0c7ab" providerId="ADAL" clId="{E2C635A8-2670-4615-9C34-CC0FF3D0367B}" dt="2021-09-09T19:34:57.842" v="143" actId="1076"/>
          <ac:spMkLst>
            <pc:docMk/>
            <pc:sldMk cId="3586947817" sldId="303"/>
            <ac:spMk id="4" creationId="{40A8DCC0-56E5-4E39-AEE0-DB0A55C33EAA}"/>
          </ac:spMkLst>
        </pc:spChg>
        <pc:spChg chg="add del mod">
          <ac:chgData name="Wells, Talley" userId="1b485d19-1002-4429-b0e0-9fdfb8d0c7ab" providerId="ADAL" clId="{E2C635A8-2670-4615-9C34-CC0FF3D0367B}" dt="2021-09-09T19:34:32.833" v="138" actId="478"/>
          <ac:spMkLst>
            <pc:docMk/>
            <pc:sldMk cId="3586947817" sldId="303"/>
            <ac:spMk id="6" creationId="{C3147545-B85A-447F-A797-18803E32A0BF}"/>
          </ac:spMkLst>
        </pc:spChg>
      </pc:sldChg>
      <pc:sldChg chg="modSp mod">
        <pc:chgData name="Wells, Talley" userId="1b485d19-1002-4429-b0e0-9fdfb8d0c7ab" providerId="ADAL" clId="{E2C635A8-2670-4615-9C34-CC0FF3D0367B}" dt="2021-09-09T19:28:11.755" v="65" actId="14100"/>
        <pc:sldMkLst>
          <pc:docMk/>
          <pc:sldMk cId="1470686646" sldId="307"/>
        </pc:sldMkLst>
        <pc:spChg chg="mod">
          <ac:chgData name="Wells, Talley" userId="1b485d19-1002-4429-b0e0-9fdfb8d0c7ab" providerId="ADAL" clId="{E2C635A8-2670-4615-9C34-CC0FF3D0367B}" dt="2021-09-09T19:28:11.755" v="65" actId="14100"/>
          <ac:spMkLst>
            <pc:docMk/>
            <pc:sldMk cId="1470686646" sldId="307"/>
            <ac:spMk id="12" creationId="{25F792DB-159D-48DA-94A3-0320E2835EE9}"/>
          </ac:spMkLst>
        </pc:spChg>
      </pc:sldChg>
      <pc:sldChg chg="addSp delSp modSp new mod">
        <pc:chgData name="Wells, Talley" userId="1b485d19-1002-4429-b0e0-9fdfb8d0c7ab" providerId="ADAL" clId="{E2C635A8-2670-4615-9C34-CC0FF3D0367B}" dt="2021-09-09T19:25:16.567" v="30" actId="14100"/>
        <pc:sldMkLst>
          <pc:docMk/>
          <pc:sldMk cId="3346420008" sldId="308"/>
        </pc:sldMkLst>
        <pc:spChg chg="del">
          <ac:chgData name="Wells, Talley" userId="1b485d19-1002-4429-b0e0-9fdfb8d0c7ab" providerId="ADAL" clId="{E2C635A8-2670-4615-9C34-CC0FF3D0367B}" dt="2021-09-09T19:24:50.377" v="26" actId="478"/>
          <ac:spMkLst>
            <pc:docMk/>
            <pc:sldMk cId="3346420008" sldId="308"/>
            <ac:spMk id="2" creationId="{908F1DC6-FB2C-4BC4-8402-1681DB380968}"/>
          </ac:spMkLst>
        </pc:spChg>
        <pc:picChg chg="add mod modCrop">
          <ac:chgData name="Wells, Talley" userId="1b485d19-1002-4429-b0e0-9fdfb8d0c7ab" providerId="ADAL" clId="{E2C635A8-2670-4615-9C34-CC0FF3D0367B}" dt="2021-09-09T19:25:16.567" v="30" actId="14100"/>
          <ac:picMkLst>
            <pc:docMk/>
            <pc:sldMk cId="3346420008" sldId="308"/>
            <ac:picMk id="4" creationId="{C00087BE-1723-45DF-A309-7121C96FEC66}"/>
          </ac:picMkLst>
        </pc:picChg>
      </pc:sldChg>
      <pc:sldChg chg="addSp delSp modSp new mod">
        <pc:chgData name="Wells, Talley" userId="1b485d19-1002-4429-b0e0-9fdfb8d0c7ab" providerId="ADAL" clId="{E2C635A8-2670-4615-9C34-CC0FF3D0367B}" dt="2021-09-09T19:30:37.232" v="103" actId="14100"/>
        <pc:sldMkLst>
          <pc:docMk/>
          <pc:sldMk cId="71993834" sldId="309"/>
        </pc:sldMkLst>
        <pc:spChg chg="del mod">
          <ac:chgData name="Wells, Talley" userId="1b485d19-1002-4429-b0e0-9fdfb8d0c7ab" providerId="ADAL" clId="{E2C635A8-2670-4615-9C34-CC0FF3D0367B}" dt="2021-09-09T19:30:03.081" v="98" actId="478"/>
          <ac:spMkLst>
            <pc:docMk/>
            <pc:sldMk cId="71993834" sldId="309"/>
            <ac:spMk id="2" creationId="{197FE11E-73CC-4B7F-BC55-B5B5CED8EBF4}"/>
          </ac:spMkLst>
        </pc:spChg>
        <pc:picChg chg="add mod modCrop">
          <ac:chgData name="Wells, Talley" userId="1b485d19-1002-4429-b0e0-9fdfb8d0c7ab" providerId="ADAL" clId="{E2C635A8-2670-4615-9C34-CC0FF3D0367B}" dt="2021-09-09T19:30:37.232" v="103" actId="14100"/>
          <ac:picMkLst>
            <pc:docMk/>
            <pc:sldMk cId="71993834" sldId="309"/>
            <ac:picMk id="4" creationId="{B9418096-A063-4970-B909-2E652475B9E8}"/>
          </ac:picMkLst>
        </pc:picChg>
      </pc:sldChg>
      <pc:sldChg chg="addSp delSp modSp new mod">
        <pc:chgData name="Wells, Talley" userId="1b485d19-1002-4429-b0e0-9fdfb8d0c7ab" providerId="ADAL" clId="{E2C635A8-2670-4615-9C34-CC0FF3D0367B}" dt="2021-09-09T19:31:10.512" v="111" actId="1076"/>
        <pc:sldMkLst>
          <pc:docMk/>
          <pc:sldMk cId="926681735" sldId="310"/>
        </pc:sldMkLst>
        <pc:spChg chg="del">
          <ac:chgData name="Wells, Talley" userId="1b485d19-1002-4429-b0e0-9fdfb8d0c7ab" providerId="ADAL" clId="{E2C635A8-2670-4615-9C34-CC0FF3D0367B}" dt="2021-09-09T19:30:47.689" v="106" actId="478"/>
          <ac:spMkLst>
            <pc:docMk/>
            <pc:sldMk cId="926681735" sldId="310"/>
            <ac:spMk id="2" creationId="{B48D5C4C-0639-477E-9120-AFE768E9348C}"/>
          </ac:spMkLst>
        </pc:spChg>
        <pc:picChg chg="add mod modCrop">
          <ac:chgData name="Wells, Talley" userId="1b485d19-1002-4429-b0e0-9fdfb8d0c7ab" providerId="ADAL" clId="{E2C635A8-2670-4615-9C34-CC0FF3D0367B}" dt="2021-09-09T19:31:10.512" v="111" actId="1076"/>
          <ac:picMkLst>
            <pc:docMk/>
            <pc:sldMk cId="926681735" sldId="310"/>
            <ac:picMk id="4" creationId="{32027014-C8ED-4994-A363-141D4C621033}"/>
          </ac:picMkLst>
        </pc:picChg>
      </pc:sldChg>
      <pc:sldChg chg="addSp delSp modSp new mod">
        <pc:chgData name="Wells, Talley" userId="1b485d19-1002-4429-b0e0-9fdfb8d0c7ab" providerId="ADAL" clId="{E2C635A8-2670-4615-9C34-CC0FF3D0367B}" dt="2021-09-09T19:32:43.596" v="123" actId="14100"/>
        <pc:sldMkLst>
          <pc:docMk/>
          <pc:sldMk cId="2034251232" sldId="311"/>
        </pc:sldMkLst>
        <pc:spChg chg="del">
          <ac:chgData name="Wells, Talley" userId="1b485d19-1002-4429-b0e0-9fdfb8d0c7ab" providerId="ADAL" clId="{E2C635A8-2670-4615-9C34-CC0FF3D0367B}" dt="2021-09-09T19:31:41.318" v="114" actId="478"/>
          <ac:spMkLst>
            <pc:docMk/>
            <pc:sldMk cId="2034251232" sldId="311"/>
            <ac:spMk id="2" creationId="{C061B875-8685-4ACF-961E-8B5335FDFBAA}"/>
          </ac:spMkLst>
        </pc:spChg>
        <pc:picChg chg="add mod modCrop">
          <ac:chgData name="Wells, Talley" userId="1b485d19-1002-4429-b0e0-9fdfb8d0c7ab" providerId="ADAL" clId="{E2C635A8-2670-4615-9C34-CC0FF3D0367B}" dt="2021-09-09T19:32:43.596" v="123" actId="14100"/>
          <ac:picMkLst>
            <pc:docMk/>
            <pc:sldMk cId="2034251232" sldId="311"/>
            <ac:picMk id="4" creationId="{4E79B99F-DA9A-47D0-80F5-01A8E5020AA5}"/>
          </ac:picMkLst>
        </pc:picChg>
      </pc:sldChg>
      <pc:sldChg chg="addSp delSp modSp new mod">
        <pc:chgData name="Wells, Talley" userId="1b485d19-1002-4429-b0e0-9fdfb8d0c7ab" providerId="ADAL" clId="{E2C635A8-2670-4615-9C34-CC0FF3D0367B}" dt="2021-09-09T19:32:14.073" v="119"/>
        <pc:sldMkLst>
          <pc:docMk/>
          <pc:sldMk cId="2664172681" sldId="312"/>
        </pc:sldMkLst>
        <pc:spChg chg="del">
          <ac:chgData name="Wells, Talley" userId="1b485d19-1002-4429-b0e0-9fdfb8d0c7ab" providerId="ADAL" clId="{E2C635A8-2670-4615-9C34-CC0FF3D0367B}" dt="2021-09-09T19:32:13.315" v="118" actId="478"/>
          <ac:spMkLst>
            <pc:docMk/>
            <pc:sldMk cId="2664172681" sldId="312"/>
            <ac:spMk id="2" creationId="{7C789D3D-060F-4B41-A424-F53EB1DB390C}"/>
          </ac:spMkLst>
        </pc:spChg>
        <pc:picChg chg="add mod">
          <ac:chgData name="Wells, Talley" userId="1b485d19-1002-4429-b0e0-9fdfb8d0c7ab" providerId="ADAL" clId="{E2C635A8-2670-4615-9C34-CC0FF3D0367B}" dt="2021-09-09T19:32:14.073" v="119"/>
          <ac:picMkLst>
            <pc:docMk/>
            <pc:sldMk cId="2664172681" sldId="312"/>
            <ac:picMk id="4" creationId="{A2EE2F3A-4E32-40E5-AAE8-3DCE60FB386C}"/>
          </ac:picMkLst>
        </pc:picChg>
      </pc:sldChg>
      <pc:sldChg chg="addSp delSp modSp new mod">
        <pc:chgData name="Wells, Talley" userId="1b485d19-1002-4429-b0e0-9fdfb8d0c7ab" providerId="ADAL" clId="{E2C635A8-2670-4615-9C34-CC0FF3D0367B}" dt="2021-09-09T19:35:21.468" v="146" actId="1076"/>
        <pc:sldMkLst>
          <pc:docMk/>
          <pc:sldMk cId="2297369605" sldId="313"/>
        </pc:sldMkLst>
        <pc:spChg chg="del">
          <ac:chgData name="Wells, Talley" userId="1b485d19-1002-4429-b0e0-9fdfb8d0c7ab" providerId="ADAL" clId="{E2C635A8-2670-4615-9C34-CC0FF3D0367B}" dt="2021-09-09T19:33:25.846" v="127" actId="478"/>
          <ac:spMkLst>
            <pc:docMk/>
            <pc:sldMk cId="2297369605" sldId="313"/>
            <ac:spMk id="2" creationId="{A63816D2-04CC-4DB8-B14F-F3F98947944B}"/>
          </ac:spMkLst>
        </pc:spChg>
        <pc:spChg chg="del">
          <ac:chgData name="Wells, Talley" userId="1b485d19-1002-4429-b0e0-9fdfb8d0c7ab" providerId="ADAL" clId="{E2C635A8-2670-4615-9C34-CC0FF3D0367B}" dt="2021-09-09T19:33:29.211" v="128" actId="478"/>
          <ac:spMkLst>
            <pc:docMk/>
            <pc:sldMk cId="2297369605" sldId="313"/>
            <ac:spMk id="3" creationId="{B97FDF92-B65E-4211-ACAB-570D3BFCC2F1}"/>
          </ac:spMkLst>
        </pc:spChg>
        <pc:spChg chg="del">
          <ac:chgData name="Wells, Talley" userId="1b485d19-1002-4429-b0e0-9fdfb8d0c7ab" providerId="ADAL" clId="{E2C635A8-2670-4615-9C34-CC0FF3D0367B}" dt="2021-09-09T19:33:33.011" v="129" actId="478"/>
          <ac:spMkLst>
            <pc:docMk/>
            <pc:sldMk cId="2297369605" sldId="313"/>
            <ac:spMk id="4" creationId="{BB5E5F82-0FD8-4592-84DC-5640E0BD72C3}"/>
          </ac:spMkLst>
        </pc:spChg>
        <pc:spChg chg="add mod">
          <ac:chgData name="Wells, Talley" userId="1b485d19-1002-4429-b0e0-9fdfb8d0c7ab" providerId="ADAL" clId="{E2C635A8-2670-4615-9C34-CC0FF3D0367B}" dt="2021-09-09T19:35:21.468" v="146" actId="1076"/>
          <ac:spMkLst>
            <pc:docMk/>
            <pc:sldMk cId="2297369605" sldId="313"/>
            <ac:spMk id="6" creationId="{8D407A96-9A96-4B3A-868F-E261CF1433F9}"/>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97EA10-B3F9-4411-A54E-6FA5B49CAA91}" type="datetimeFigureOut">
              <a:rPr lang="en-US" smtClean="0"/>
              <a:t>9/9/2021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D0F5C2-DF02-40DE-A5E6-CDC124FD0000}" type="slidenum">
              <a:rPr lang="en-US" smtClean="0"/>
              <a:t>‹#›</a:t>
            </a:fld>
            <a:endParaRPr lang="en-US" dirty="0"/>
          </a:p>
        </p:txBody>
      </p:sp>
    </p:spTree>
    <p:extLst>
      <p:ext uri="{BB962C8B-B14F-4D97-AF65-F5344CB8AC3E}">
        <p14:creationId xmlns:p14="http://schemas.microsoft.com/office/powerpoint/2010/main" val="19055753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F149E0F-EFBF-4F5E-B619-64B7792EF25D}" type="datetime1">
              <a:rPr lang="en-US" smtClean="0"/>
              <a:t>9/9/2021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9B441DD-9C09-4240-A94D-51CCC4F8F858}" type="slidenum">
              <a:rPr lang="en-US" smtClean="0"/>
              <a:t>‹#›</a:t>
            </a:fld>
            <a:endParaRPr lang="en-US" dirty="0"/>
          </a:p>
        </p:txBody>
      </p:sp>
    </p:spTree>
    <p:extLst>
      <p:ext uri="{BB962C8B-B14F-4D97-AF65-F5344CB8AC3E}">
        <p14:creationId xmlns:p14="http://schemas.microsoft.com/office/powerpoint/2010/main" val="30605404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BE6740A-5BC3-46F3-A8CD-D8558FAABF25}" type="datetime1">
              <a:rPr lang="en-US" smtClean="0"/>
              <a:t>9/9/2021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9B441DD-9C09-4240-A94D-51CCC4F8F858}" type="slidenum">
              <a:rPr lang="en-US" smtClean="0"/>
              <a:t>‹#›</a:t>
            </a:fld>
            <a:endParaRPr lang="en-US" dirty="0"/>
          </a:p>
        </p:txBody>
      </p:sp>
    </p:spTree>
    <p:extLst>
      <p:ext uri="{BB962C8B-B14F-4D97-AF65-F5344CB8AC3E}">
        <p14:creationId xmlns:p14="http://schemas.microsoft.com/office/powerpoint/2010/main" val="5445469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EC085D3-B330-4C4C-8D5B-E0E34961D602}" type="datetime1">
              <a:rPr lang="en-US" smtClean="0"/>
              <a:t>9/9/2021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9B441DD-9C09-4240-A94D-51CCC4F8F858}" type="slidenum">
              <a:rPr lang="en-US" smtClean="0"/>
              <a:t>‹#›</a:t>
            </a:fld>
            <a:endParaRPr lang="en-US" dirty="0"/>
          </a:p>
        </p:txBody>
      </p:sp>
    </p:spTree>
    <p:extLst>
      <p:ext uri="{BB962C8B-B14F-4D97-AF65-F5344CB8AC3E}">
        <p14:creationId xmlns:p14="http://schemas.microsoft.com/office/powerpoint/2010/main" val="39032374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DD7B8CE-7CA5-4593-AACE-7E6A0233C436}" type="datetime1">
              <a:rPr lang="en-US" smtClean="0"/>
              <a:t>9/9/2021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9B441DD-9C09-4240-A94D-51CCC4F8F858}" type="slidenum">
              <a:rPr lang="en-US" smtClean="0"/>
              <a:t>‹#›</a:t>
            </a:fld>
            <a:endParaRPr lang="en-US" dirty="0"/>
          </a:p>
        </p:txBody>
      </p:sp>
    </p:spTree>
    <p:extLst>
      <p:ext uri="{BB962C8B-B14F-4D97-AF65-F5344CB8AC3E}">
        <p14:creationId xmlns:p14="http://schemas.microsoft.com/office/powerpoint/2010/main" val="10127049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B36F36E-3A39-445F-ADF3-0BCF2669E7D4}" type="datetime1">
              <a:rPr lang="en-US" smtClean="0"/>
              <a:t>9/9/2021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9B441DD-9C09-4240-A94D-51CCC4F8F858}" type="slidenum">
              <a:rPr lang="en-US" smtClean="0"/>
              <a:t>‹#›</a:t>
            </a:fld>
            <a:endParaRPr lang="en-US" dirty="0"/>
          </a:p>
        </p:txBody>
      </p:sp>
    </p:spTree>
    <p:extLst>
      <p:ext uri="{BB962C8B-B14F-4D97-AF65-F5344CB8AC3E}">
        <p14:creationId xmlns:p14="http://schemas.microsoft.com/office/powerpoint/2010/main" val="21393995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851ACFF-1A43-4773-ACF9-4ADB7486C211}" type="datetime1">
              <a:rPr lang="en-US" smtClean="0"/>
              <a:t>9/9/2021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9B441DD-9C09-4240-A94D-51CCC4F8F858}" type="slidenum">
              <a:rPr lang="en-US" smtClean="0"/>
              <a:t>‹#›</a:t>
            </a:fld>
            <a:endParaRPr lang="en-US" dirty="0"/>
          </a:p>
        </p:txBody>
      </p:sp>
    </p:spTree>
    <p:extLst>
      <p:ext uri="{BB962C8B-B14F-4D97-AF65-F5344CB8AC3E}">
        <p14:creationId xmlns:p14="http://schemas.microsoft.com/office/powerpoint/2010/main" val="23176937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77BC5FD-5734-415C-BBD1-FE2FB4D2F564}" type="datetime1">
              <a:rPr lang="en-US" smtClean="0"/>
              <a:t>9/9/2021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9B441DD-9C09-4240-A94D-51CCC4F8F858}" type="slidenum">
              <a:rPr lang="en-US" smtClean="0"/>
              <a:t>‹#›</a:t>
            </a:fld>
            <a:endParaRPr lang="en-US" dirty="0"/>
          </a:p>
        </p:txBody>
      </p:sp>
    </p:spTree>
    <p:extLst>
      <p:ext uri="{BB962C8B-B14F-4D97-AF65-F5344CB8AC3E}">
        <p14:creationId xmlns:p14="http://schemas.microsoft.com/office/powerpoint/2010/main" val="40958823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E49A9D2-1649-43E2-AFFE-3EC9EAD9832C}" type="datetime1">
              <a:rPr lang="en-US" smtClean="0"/>
              <a:t>9/9/2021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9B441DD-9C09-4240-A94D-51CCC4F8F858}" type="slidenum">
              <a:rPr lang="en-US" smtClean="0"/>
              <a:t>‹#›</a:t>
            </a:fld>
            <a:endParaRPr lang="en-US" dirty="0"/>
          </a:p>
        </p:txBody>
      </p:sp>
    </p:spTree>
    <p:extLst>
      <p:ext uri="{BB962C8B-B14F-4D97-AF65-F5344CB8AC3E}">
        <p14:creationId xmlns:p14="http://schemas.microsoft.com/office/powerpoint/2010/main" val="38149811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DCCD76-1CCF-40EE-9D4C-D9A7718637EF}" type="datetime1">
              <a:rPr lang="en-US" smtClean="0"/>
              <a:t>9/9/2021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9B441DD-9C09-4240-A94D-51CCC4F8F858}" type="slidenum">
              <a:rPr lang="en-US" smtClean="0"/>
              <a:t>‹#›</a:t>
            </a:fld>
            <a:endParaRPr lang="en-US" dirty="0"/>
          </a:p>
        </p:txBody>
      </p:sp>
    </p:spTree>
    <p:extLst>
      <p:ext uri="{BB962C8B-B14F-4D97-AF65-F5344CB8AC3E}">
        <p14:creationId xmlns:p14="http://schemas.microsoft.com/office/powerpoint/2010/main" val="42908473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4BA26DA-1AE9-4DA9-A4C1-60113D1F308E}" type="datetime1">
              <a:rPr lang="en-US" smtClean="0"/>
              <a:t>9/9/2021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9B441DD-9C09-4240-A94D-51CCC4F8F858}" type="slidenum">
              <a:rPr lang="en-US" smtClean="0"/>
              <a:t>‹#›</a:t>
            </a:fld>
            <a:endParaRPr lang="en-US" dirty="0"/>
          </a:p>
        </p:txBody>
      </p:sp>
    </p:spTree>
    <p:extLst>
      <p:ext uri="{BB962C8B-B14F-4D97-AF65-F5344CB8AC3E}">
        <p14:creationId xmlns:p14="http://schemas.microsoft.com/office/powerpoint/2010/main" val="29331080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8675209-9F8E-4F92-A6A6-352DB7A5E4CB}" type="datetime1">
              <a:rPr lang="en-US" smtClean="0"/>
              <a:t>9/9/2021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9B441DD-9C09-4240-A94D-51CCC4F8F858}" type="slidenum">
              <a:rPr lang="en-US" smtClean="0"/>
              <a:t>‹#›</a:t>
            </a:fld>
            <a:endParaRPr lang="en-US" dirty="0"/>
          </a:p>
        </p:txBody>
      </p:sp>
    </p:spTree>
    <p:extLst>
      <p:ext uri="{BB962C8B-B14F-4D97-AF65-F5344CB8AC3E}">
        <p14:creationId xmlns:p14="http://schemas.microsoft.com/office/powerpoint/2010/main" val="384435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290DCD-124D-4F2B-A7A6-BE275F84B215}" type="datetime1">
              <a:rPr lang="en-US" smtClean="0"/>
              <a:t>9/9/2021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B441DD-9C09-4240-A94D-51CCC4F8F858}" type="slidenum">
              <a:rPr lang="en-US" smtClean="0"/>
              <a:t>‹#›</a:t>
            </a:fld>
            <a:endParaRPr lang="en-US" dirty="0"/>
          </a:p>
        </p:txBody>
      </p:sp>
    </p:spTree>
    <p:extLst>
      <p:ext uri="{BB962C8B-B14F-4D97-AF65-F5344CB8AC3E}">
        <p14:creationId xmlns:p14="http://schemas.microsoft.com/office/powerpoint/2010/main" val="2637915885"/>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hyperlink" Target="mailto:info@nccdd.org" TargetMode="Externa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EB2D900-F4DE-4AF7-9D89-32877FAFD367}"/>
              </a:ext>
            </a:extLst>
          </p:cNvPr>
          <p:cNvSpPr txBox="1"/>
          <p:nvPr/>
        </p:nvSpPr>
        <p:spPr>
          <a:xfrm>
            <a:off x="960120" y="803936"/>
            <a:ext cx="10515600" cy="3877985"/>
          </a:xfrm>
          <a:prstGeom prst="rect">
            <a:avLst/>
          </a:prstGeom>
          <a:noFill/>
        </p:spPr>
        <p:txBody>
          <a:bodyPr wrap="square">
            <a:spAutoFit/>
          </a:bodyPr>
          <a:lstStyle/>
          <a:p>
            <a:pPr algn="ctr"/>
            <a:r>
              <a:rPr lang="en-US" sz="4400" dirty="0">
                <a:solidFill>
                  <a:srgbClr val="000000"/>
                </a:solidFill>
                <a:effectLst/>
                <a:latin typeface="Tw Cen MT" panose="020B0602020104020603" pitchFamily="34" charset="0"/>
                <a:ea typeface="Tw Cen MT" panose="020B0602020104020603" pitchFamily="34" charset="0"/>
                <a:cs typeface="Times New Roman" panose="02020603050405020304" pitchFamily="18" charset="0"/>
              </a:rPr>
              <a:t>Research Findings and Policy Solutions </a:t>
            </a:r>
          </a:p>
          <a:p>
            <a:pPr algn="ctr"/>
            <a:r>
              <a:rPr lang="en-US" sz="4400" dirty="0">
                <a:solidFill>
                  <a:srgbClr val="000000"/>
                </a:solidFill>
                <a:latin typeface="Tw Cen MT" panose="020B0602020104020603" pitchFamily="34" charset="0"/>
                <a:ea typeface="Tw Cen MT" panose="020B0602020104020603" pitchFamily="34" charset="0"/>
                <a:cs typeface="Times New Roman" panose="02020603050405020304" pitchFamily="18" charset="0"/>
              </a:rPr>
              <a:t>t</a:t>
            </a:r>
            <a:r>
              <a:rPr lang="en-US" sz="4400" dirty="0">
                <a:solidFill>
                  <a:srgbClr val="000000"/>
                </a:solidFill>
                <a:effectLst/>
                <a:latin typeface="Tw Cen MT" panose="020B0602020104020603" pitchFamily="34" charset="0"/>
                <a:ea typeface="Tw Cen MT" panose="020B0602020104020603" pitchFamily="34" charset="0"/>
                <a:cs typeface="Times New Roman" panose="02020603050405020304" pitchFamily="18" charset="0"/>
              </a:rPr>
              <a:t>o Address the North Carolina Registry of Unmet Needs</a:t>
            </a:r>
          </a:p>
          <a:p>
            <a:pPr algn="ctr"/>
            <a:endParaRPr lang="en-US" sz="4400" dirty="0">
              <a:solidFill>
                <a:srgbClr val="000000"/>
              </a:solidFill>
              <a:effectLst/>
              <a:latin typeface="Tw Cen MT" panose="020B0602020104020603" pitchFamily="34" charset="0"/>
              <a:ea typeface="Tw Cen MT" panose="020B0602020104020603" pitchFamily="34" charset="0"/>
              <a:cs typeface="Times New Roman" panose="02020603050405020304" pitchFamily="18" charset="0"/>
            </a:endParaRPr>
          </a:p>
          <a:p>
            <a:pPr algn="ctr"/>
            <a:r>
              <a:rPr lang="en-US" sz="2400" kern="1200" dirty="0">
                <a:effectLst/>
                <a:latin typeface="Tw Cen MT" panose="020B0602020104020603" pitchFamily="34" charset="0"/>
                <a:ea typeface="Tw Cen MT" panose="020B0602020104020603" pitchFamily="34" charset="0"/>
                <a:cs typeface="Times New Roman" panose="02020603050405020304" pitchFamily="18" charset="0"/>
              </a:rPr>
              <a:t>Christina Dupuch, MSW, Sarah Pfau, JD, MPH, </a:t>
            </a:r>
            <a:r>
              <a:rPr lang="en-US" sz="2400" kern="1200" dirty="0">
                <a:solidFill>
                  <a:srgbClr val="000000"/>
                </a:solidFill>
                <a:effectLst/>
                <a:latin typeface="Tw Cen MT" panose="020B0602020104020603" pitchFamily="34" charset="0"/>
                <a:ea typeface="Tw Cen MT" panose="020B0602020104020603" pitchFamily="34" charset="0"/>
                <a:cs typeface="Times New Roman" panose="02020603050405020304" pitchFamily="18" charset="0"/>
              </a:rPr>
              <a:t>Michelle S. Franklin, PhD, FNP, PMHNP</a:t>
            </a:r>
            <a:endParaRPr lang="en-US" sz="2400" kern="1200" dirty="0">
              <a:effectLst/>
              <a:latin typeface="Tw Cen MT" panose="020B0602020104020603" pitchFamily="34" charset="0"/>
              <a:ea typeface="Tw Cen MT" panose="020B0602020104020603" pitchFamily="34" charset="0"/>
              <a:cs typeface="Times New Roman" panose="02020603050405020304" pitchFamily="18" charset="0"/>
            </a:endParaRPr>
          </a:p>
          <a:p>
            <a:pPr algn="ctr"/>
            <a:endParaRPr lang="en-US" sz="1800" kern="1200" dirty="0">
              <a:effectLst/>
              <a:latin typeface="Tw Cen MT" panose="020B0602020104020603" pitchFamily="34" charset="0"/>
              <a:ea typeface="Tw Cen MT" panose="020B0602020104020603" pitchFamily="34" charset="0"/>
              <a:cs typeface="Times New Roman" panose="02020603050405020304" pitchFamily="18" charset="0"/>
            </a:endParaRPr>
          </a:p>
          <a:p>
            <a:pPr algn="ctr"/>
            <a:r>
              <a:rPr lang="en-US" sz="2800" dirty="0">
                <a:solidFill>
                  <a:srgbClr val="000000"/>
                </a:solidFill>
                <a:latin typeface="Tw Cen MT" panose="020B0602020104020603" pitchFamily="34" charset="0"/>
                <a:cs typeface="Times New Roman" panose="02020603050405020304" pitchFamily="18" charset="0"/>
              </a:rPr>
              <a:t>September 9</a:t>
            </a:r>
            <a:r>
              <a:rPr lang="en-US" sz="2800" baseline="30000" dirty="0">
                <a:solidFill>
                  <a:srgbClr val="000000"/>
                </a:solidFill>
                <a:latin typeface="Tw Cen MT" panose="020B0602020104020603" pitchFamily="34" charset="0"/>
                <a:cs typeface="Times New Roman" panose="02020603050405020304" pitchFamily="18" charset="0"/>
              </a:rPr>
              <a:t>th</a:t>
            </a:r>
            <a:r>
              <a:rPr lang="en-US" sz="2800" dirty="0">
                <a:solidFill>
                  <a:srgbClr val="000000"/>
                </a:solidFill>
                <a:latin typeface="Tw Cen MT" panose="020B0602020104020603" pitchFamily="34" charset="0"/>
                <a:cs typeface="Times New Roman" panose="02020603050405020304" pitchFamily="18" charset="0"/>
              </a:rPr>
              <a:t>, 2021</a:t>
            </a:r>
            <a:endParaRPr lang="en-US" sz="4400" dirty="0"/>
          </a:p>
        </p:txBody>
      </p:sp>
      <p:pic>
        <p:nvPicPr>
          <p:cNvPr id="4" name="Picture 3">
            <a:extLst>
              <a:ext uri="{FF2B5EF4-FFF2-40B4-BE49-F238E27FC236}">
                <a16:creationId xmlns:a16="http://schemas.microsoft.com/office/drawing/2014/main" id="{3931DDD0-20B3-4244-8844-C15E45707BA3}"/>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7623" y="5413984"/>
            <a:ext cx="1813560" cy="640080"/>
          </a:xfrm>
          <a:prstGeom prst="rect">
            <a:avLst/>
          </a:prstGeom>
          <a:noFill/>
          <a:ln>
            <a:noFill/>
          </a:ln>
        </p:spPr>
      </p:pic>
      <p:pic>
        <p:nvPicPr>
          <p:cNvPr id="5" name="Picture 4">
            <a:extLst>
              <a:ext uri="{FF2B5EF4-FFF2-40B4-BE49-F238E27FC236}">
                <a16:creationId xmlns:a16="http://schemas.microsoft.com/office/drawing/2014/main" id="{D058F982-CB5B-4C55-B66D-E0A1DBDAF66D}"/>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466653" y="5411470"/>
            <a:ext cx="4733925" cy="944880"/>
          </a:xfrm>
          <a:prstGeom prst="rect">
            <a:avLst/>
          </a:prstGeom>
          <a:noFill/>
          <a:ln>
            <a:noFill/>
          </a:ln>
        </p:spPr>
      </p:pic>
      <p:sp>
        <p:nvSpPr>
          <p:cNvPr id="2" name="Slide Number Placeholder 1">
            <a:extLst>
              <a:ext uri="{FF2B5EF4-FFF2-40B4-BE49-F238E27FC236}">
                <a16:creationId xmlns:a16="http://schemas.microsoft.com/office/drawing/2014/main" id="{29C97AC5-CF8C-4CFB-BDAC-6F30C5C3AEF0}"/>
              </a:ext>
            </a:extLst>
          </p:cNvPr>
          <p:cNvSpPr>
            <a:spLocks noGrp="1"/>
          </p:cNvSpPr>
          <p:nvPr>
            <p:ph type="sldNum" sz="quarter" idx="12"/>
          </p:nvPr>
        </p:nvSpPr>
        <p:spPr/>
        <p:txBody>
          <a:bodyPr/>
          <a:lstStyle/>
          <a:p>
            <a:fld id="{19B441DD-9C09-4240-A94D-51CCC4F8F858}" type="slidenum">
              <a:rPr lang="en-US" smtClean="0"/>
              <a:t>1</a:t>
            </a:fld>
            <a:endParaRPr lang="en-US" dirty="0"/>
          </a:p>
        </p:txBody>
      </p:sp>
      <p:pic>
        <p:nvPicPr>
          <p:cNvPr id="6" name="Google Shape;87;p1">
            <a:extLst>
              <a:ext uri="{FF2B5EF4-FFF2-40B4-BE49-F238E27FC236}">
                <a16:creationId xmlns:a16="http://schemas.microsoft.com/office/drawing/2014/main" id="{7EEB6B5D-37D0-46A9-BB8B-3B70B6136151}"/>
              </a:ext>
            </a:extLst>
          </p:cNvPr>
          <p:cNvPicPr preferRelativeResize="0"/>
          <p:nvPr/>
        </p:nvPicPr>
        <p:blipFill rotWithShape="1">
          <a:blip r:embed="rId4">
            <a:alphaModFix/>
          </a:blip>
          <a:srcRect/>
          <a:stretch/>
        </p:blipFill>
        <p:spPr>
          <a:xfrm>
            <a:off x="8898701" y="4539481"/>
            <a:ext cx="2166997" cy="2000275"/>
          </a:xfrm>
          <a:prstGeom prst="rect">
            <a:avLst/>
          </a:prstGeom>
          <a:noFill/>
          <a:ln>
            <a:noFill/>
          </a:ln>
        </p:spPr>
      </p:pic>
    </p:spTree>
    <p:extLst>
      <p:ext uri="{BB962C8B-B14F-4D97-AF65-F5344CB8AC3E}">
        <p14:creationId xmlns:p14="http://schemas.microsoft.com/office/powerpoint/2010/main" val="9337742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8CFE8-1B74-4AD7-A538-D8EC2C845CAB}"/>
              </a:ext>
            </a:extLst>
          </p:cNvPr>
          <p:cNvSpPr>
            <a:spLocks noGrp="1"/>
          </p:cNvSpPr>
          <p:nvPr>
            <p:ph type="title"/>
          </p:nvPr>
        </p:nvSpPr>
        <p:spPr>
          <a:xfrm>
            <a:off x="839788" y="457200"/>
            <a:ext cx="9086876" cy="771525"/>
          </a:xfrm>
        </p:spPr>
        <p:txBody>
          <a:bodyPr>
            <a:normAutofit/>
          </a:bodyPr>
          <a:lstStyle/>
          <a:p>
            <a:pPr algn="ctr"/>
            <a:r>
              <a:rPr lang="en-US" sz="4400" b="1" dirty="0"/>
              <a:t>LME/MCO Survey Findings</a:t>
            </a:r>
          </a:p>
        </p:txBody>
      </p:sp>
      <p:sp>
        <p:nvSpPr>
          <p:cNvPr id="3" name="Content Placeholder 2">
            <a:extLst>
              <a:ext uri="{FF2B5EF4-FFF2-40B4-BE49-F238E27FC236}">
                <a16:creationId xmlns:a16="http://schemas.microsoft.com/office/drawing/2014/main" id="{10878D60-362B-462E-A7A1-B081F8B0923E}"/>
              </a:ext>
            </a:extLst>
          </p:cNvPr>
          <p:cNvSpPr>
            <a:spLocks noGrp="1"/>
          </p:cNvSpPr>
          <p:nvPr>
            <p:ph idx="1"/>
          </p:nvPr>
        </p:nvSpPr>
        <p:spPr>
          <a:xfrm>
            <a:off x="371475" y="1682353"/>
            <a:ext cx="11325225" cy="4856559"/>
          </a:xfrm>
        </p:spPr>
        <p:txBody>
          <a:bodyPr>
            <a:normAutofit fontScale="77500" lnSpcReduction="20000"/>
          </a:bodyPr>
          <a:lstStyle/>
          <a:p>
            <a:r>
              <a:rPr lang="en-US" sz="3200" kern="1200" dirty="0">
                <a:effectLst/>
                <a:ea typeface="Times New Roman" panose="02020603050405020304" pitchFamily="18" charset="0"/>
                <a:cs typeface="Times New Roman" panose="02020603050405020304" pitchFamily="18" charset="0"/>
              </a:rPr>
              <a:t>Some LME/MCOs monitor their RUN lists </a:t>
            </a:r>
            <a:r>
              <a:rPr lang="en-US" dirty="0">
                <a:ea typeface="Times New Roman" panose="02020603050405020304" pitchFamily="18" charset="0"/>
                <a:cs typeface="Times New Roman" panose="02020603050405020304" pitchFamily="18" charset="0"/>
              </a:rPr>
              <a:t>more that others</a:t>
            </a:r>
          </a:p>
          <a:p>
            <a:r>
              <a:rPr lang="en-US" dirty="0">
                <a:ea typeface="Times New Roman" panose="02020603050405020304" pitchFamily="18" charset="0"/>
                <a:cs typeface="Times New Roman" panose="02020603050405020304" pitchFamily="18" charset="0"/>
              </a:rPr>
              <a:t>LME/MCO’s reported a varying degree of </a:t>
            </a:r>
            <a:r>
              <a:rPr lang="en-US" sz="3200" kern="1200" dirty="0">
                <a:effectLst/>
                <a:ea typeface="Times New Roman" panose="02020603050405020304" pitchFamily="18" charset="0"/>
                <a:cs typeface="Times New Roman" panose="02020603050405020304" pitchFamily="18" charset="0"/>
              </a:rPr>
              <a:t>communication with RUN enrollees regarding their placement on the RUN (the people actual number which denotes their place on the list)</a:t>
            </a:r>
          </a:p>
          <a:p>
            <a:r>
              <a:rPr lang="en-US" dirty="0">
                <a:ea typeface="Times New Roman" panose="02020603050405020304" pitchFamily="18" charset="0"/>
                <a:cs typeface="Times New Roman" panose="02020603050405020304" pitchFamily="18" charset="0"/>
              </a:rPr>
              <a:t>S</a:t>
            </a:r>
            <a:r>
              <a:rPr lang="en-US" sz="3200" kern="1200" dirty="0">
                <a:effectLst/>
                <a:ea typeface="Times New Roman" panose="02020603050405020304" pitchFamily="18" charset="0"/>
                <a:cs typeface="Times New Roman" panose="02020603050405020304" pitchFamily="18" charset="0"/>
              </a:rPr>
              <a:t>ome LME/MCOs could not report </a:t>
            </a:r>
            <a:r>
              <a:rPr lang="en-US" dirty="0">
                <a:ea typeface="Times New Roman" panose="02020603050405020304" pitchFamily="18" charset="0"/>
                <a:cs typeface="Times New Roman" panose="02020603050405020304" pitchFamily="18" charset="0"/>
              </a:rPr>
              <a:t>the RUN’s </a:t>
            </a:r>
            <a:r>
              <a:rPr lang="en-US" sz="3200" kern="1200" dirty="0">
                <a:effectLst/>
                <a:ea typeface="Times New Roman" panose="02020603050405020304" pitchFamily="18" charset="0"/>
                <a:cs typeface="Times New Roman" panose="02020603050405020304" pitchFamily="18" charset="0"/>
              </a:rPr>
              <a:t>demographic or other </a:t>
            </a:r>
            <a:r>
              <a:rPr lang="en-US" dirty="0">
                <a:ea typeface="Times New Roman" panose="02020603050405020304" pitchFamily="18" charset="0"/>
                <a:cs typeface="Times New Roman" panose="02020603050405020304" pitchFamily="18" charset="0"/>
              </a:rPr>
              <a:t>needs</a:t>
            </a:r>
            <a:r>
              <a:rPr lang="en-US" sz="3200" kern="1200" dirty="0">
                <a:effectLst/>
                <a:ea typeface="Times New Roman" panose="02020603050405020304" pitchFamily="18" charset="0"/>
                <a:cs typeface="Times New Roman" panose="02020603050405020304" pitchFamily="18" charset="0"/>
              </a:rPr>
              <a:t> </a:t>
            </a:r>
          </a:p>
          <a:p>
            <a:r>
              <a:rPr lang="en-US" sz="3200" kern="1200" dirty="0">
                <a:effectLst/>
                <a:ea typeface="Times New Roman" panose="02020603050405020304" pitchFamily="18" charset="0"/>
                <a:cs typeface="Times New Roman" panose="02020603050405020304" pitchFamily="18" charset="0"/>
              </a:rPr>
              <a:t>Other LME/MCOs monitor RUN enrollees’ age, race, ethnicity, and county of residence.  </a:t>
            </a:r>
          </a:p>
          <a:p>
            <a:r>
              <a:rPr lang="en-US" sz="3200" kern="0" dirty="0">
                <a:solidFill>
                  <a:srgbClr val="000000"/>
                </a:solidFill>
                <a:effectLst/>
                <a:ea typeface="Times New Roman" panose="02020603050405020304" pitchFamily="18" charset="0"/>
                <a:cs typeface="Calibri" panose="020F0502020204030204" pitchFamily="34" charset="0"/>
              </a:rPr>
              <a:t>3 of 7 LME/MCOs did not track the race and ethnicity of individuals who are on the RUN</a:t>
            </a:r>
            <a:r>
              <a:rPr lang="en-US" kern="0" dirty="0">
                <a:solidFill>
                  <a:srgbClr val="000000"/>
                </a:solidFill>
                <a:ea typeface="Times New Roman" panose="02020603050405020304" pitchFamily="18" charset="0"/>
                <a:cs typeface="Calibri" panose="020F0502020204030204" pitchFamily="34" charset="0"/>
              </a:rPr>
              <a:t> ( Update: This information is located in NC TRACKS)</a:t>
            </a:r>
            <a:endParaRPr lang="en-US" sz="3200" kern="0" dirty="0">
              <a:solidFill>
                <a:srgbClr val="000000"/>
              </a:solidFill>
              <a:effectLst/>
              <a:ea typeface="Times New Roman" panose="02020603050405020304" pitchFamily="18" charset="0"/>
              <a:cs typeface="Calibri" panose="020F0502020204030204" pitchFamily="34" charset="0"/>
            </a:endParaRPr>
          </a:p>
          <a:p>
            <a:r>
              <a:rPr lang="en-US" sz="3200" kern="0" dirty="0">
                <a:solidFill>
                  <a:srgbClr val="000000"/>
                </a:solidFill>
                <a:effectLst/>
                <a:ea typeface="Times New Roman" panose="02020603050405020304" pitchFamily="18" charset="0"/>
                <a:cs typeface="Calibri" panose="020F0502020204030204" pitchFamily="34" charset="0"/>
              </a:rPr>
              <a:t>1 LME/MCO collects the demographic information on applications but does not analyze or report it. </a:t>
            </a:r>
          </a:p>
          <a:p>
            <a:r>
              <a:rPr lang="en-US" sz="3200" kern="0" dirty="0">
                <a:solidFill>
                  <a:srgbClr val="000000"/>
                </a:solidFill>
                <a:effectLst/>
                <a:ea typeface="Times New Roman" panose="02020603050405020304" pitchFamily="18" charset="0"/>
                <a:cs typeface="Calibri" panose="020F0502020204030204" pitchFamily="34" charset="0"/>
              </a:rPr>
              <a:t>3 LME/MCOs analyze the race and ethnicity of their RUN population. </a:t>
            </a:r>
          </a:p>
          <a:p>
            <a:r>
              <a:rPr lang="en-US" sz="3200" kern="0" dirty="0">
                <a:solidFill>
                  <a:srgbClr val="000000"/>
                </a:solidFill>
                <a:effectLst/>
                <a:ea typeface="Times New Roman" panose="02020603050405020304" pitchFamily="18" charset="0"/>
                <a:cs typeface="Calibri" panose="020F0502020204030204" pitchFamily="34" charset="0"/>
              </a:rPr>
              <a:t>1 LME/MCO, Vaya Health, provided its RUN race and ethnicity data with survey responses.   </a:t>
            </a:r>
            <a:endParaRPr lang="en-US" dirty="0"/>
          </a:p>
        </p:txBody>
      </p:sp>
      <p:sp>
        <p:nvSpPr>
          <p:cNvPr id="4" name="Text Placeholder 3">
            <a:extLst>
              <a:ext uri="{FF2B5EF4-FFF2-40B4-BE49-F238E27FC236}">
                <a16:creationId xmlns:a16="http://schemas.microsoft.com/office/drawing/2014/main" id="{486A0F1F-C432-42AA-8807-EA6DF5458B83}"/>
              </a:ext>
            </a:extLst>
          </p:cNvPr>
          <p:cNvSpPr>
            <a:spLocks noGrp="1"/>
          </p:cNvSpPr>
          <p:nvPr>
            <p:ph type="body" sz="half" idx="2"/>
          </p:nvPr>
        </p:nvSpPr>
        <p:spPr>
          <a:xfrm>
            <a:off x="1283359" y="775096"/>
            <a:ext cx="8073258" cy="907257"/>
          </a:xfrm>
        </p:spPr>
        <p:txBody>
          <a:bodyPr>
            <a:normAutofit fontScale="92500" lnSpcReduction="10000"/>
          </a:bodyPr>
          <a:lstStyle/>
          <a:p>
            <a:endParaRPr lang="en-US" sz="2800" dirty="0"/>
          </a:p>
          <a:p>
            <a:pPr algn="ctr"/>
            <a:r>
              <a:rPr lang="en-US" sz="3000" b="1" dirty="0">
                <a:solidFill>
                  <a:srgbClr val="FF0000"/>
                </a:solidFill>
              </a:rPr>
              <a:t>The RUN is not managed in a standardized way</a:t>
            </a:r>
          </a:p>
        </p:txBody>
      </p:sp>
      <p:sp>
        <p:nvSpPr>
          <p:cNvPr id="5" name="Slide Number Placeholder 4">
            <a:extLst>
              <a:ext uri="{FF2B5EF4-FFF2-40B4-BE49-F238E27FC236}">
                <a16:creationId xmlns:a16="http://schemas.microsoft.com/office/drawing/2014/main" id="{76A33479-DB2F-4D56-84D6-9B6BDF290BA1}"/>
              </a:ext>
            </a:extLst>
          </p:cNvPr>
          <p:cNvSpPr>
            <a:spLocks noGrp="1"/>
          </p:cNvSpPr>
          <p:nvPr>
            <p:ph type="sldNum" sz="quarter" idx="12"/>
          </p:nvPr>
        </p:nvSpPr>
        <p:spPr/>
        <p:txBody>
          <a:bodyPr/>
          <a:lstStyle/>
          <a:p>
            <a:fld id="{19B441DD-9C09-4240-A94D-51CCC4F8F858}" type="slidenum">
              <a:rPr lang="en-US" smtClean="0"/>
              <a:t>10</a:t>
            </a:fld>
            <a:endParaRPr lang="en-US" dirty="0"/>
          </a:p>
        </p:txBody>
      </p:sp>
    </p:spTree>
    <p:extLst>
      <p:ext uri="{BB962C8B-B14F-4D97-AF65-F5344CB8AC3E}">
        <p14:creationId xmlns:p14="http://schemas.microsoft.com/office/powerpoint/2010/main" val="39153225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B28ED1-7E28-4DA5-B5BC-63DFF721CADF}"/>
              </a:ext>
            </a:extLst>
          </p:cNvPr>
          <p:cNvSpPr>
            <a:spLocks noGrp="1"/>
          </p:cNvSpPr>
          <p:nvPr>
            <p:ph type="title"/>
          </p:nvPr>
        </p:nvSpPr>
        <p:spPr>
          <a:xfrm>
            <a:off x="914400" y="90710"/>
            <a:ext cx="10515600" cy="844850"/>
          </a:xfrm>
        </p:spPr>
        <p:txBody>
          <a:bodyPr>
            <a:normAutofit/>
          </a:bodyPr>
          <a:lstStyle/>
          <a:p>
            <a:pPr algn="ctr"/>
            <a:r>
              <a:rPr lang="en-US" sz="4000" b="1" dirty="0"/>
              <a:t>LME/MCO RUN Population Race &amp; Ethnicity</a:t>
            </a:r>
          </a:p>
        </p:txBody>
      </p:sp>
      <p:sp>
        <p:nvSpPr>
          <p:cNvPr id="4" name="Slide Number Placeholder 3">
            <a:extLst>
              <a:ext uri="{FF2B5EF4-FFF2-40B4-BE49-F238E27FC236}">
                <a16:creationId xmlns:a16="http://schemas.microsoft.com/office/drawing/2014/main" id="{5DAE8630-9FCF-4804-9FC5-8B43F6C876AC}"/>
              </a:ext>
            </a:extLst>
          </p:cNvPr>
          <p:cNvSpPr>
            <a:spLocks noGrp="1"/>
          </p:cNvSpPr>
          <p:nvPr>
            <p:ph type="sldNum" sz="quarter" idx="12"/>
          </p:nvPr>
        </p:nvSpPr>
        <p:spPr/>
        <p:txBody>
          <a:bodyPr/>
          <a:lstStyle/>
          <a:p>
            <a:fld id="{19B441DD-9C09-4240-A94D-51CCC4F8F858}" type="slidenum">
              <a:rPr lang="en-US" smtClean="0"/>
              <a:t>11</a:t>
            </a:fld>
            <a:endParaRPr lang="en-US" dirty="0"/>
          </a:p>
        </p:txBody>
      </p:sp>
      <p:pic>
        <p:nvPicPr>
          <p:cNvPr id="1026" name="Picture 2">
            <a:extLst>
              <a:ext uri="{FF2B5EF4-FFF2-40B4-BE49-F238E27FC236}">
                <a16:creationId xmlns:a16="http://schemas.microsoft.com/office/drawing/2014/main" id="{52FD6DF6-F1A8-4352-ACD2-80B2EDA3C0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2425" y="875564"/>
            <a:ext cx="11477625" cy="4743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2EE215D1-5462-483D-856E-409C6B57E081}"/>
              </a:ext>
            </a:extLst>
          </p:cNvPr>
          <p:cNvSpPr txBox="1"/>
          <p:nvPr/>
        </p:nvSpPr>
        <p:spPr>
          <a:xfrm>
            <a:off x="1314450" y="5566961"/>
            <a:ext cx="8939131" cy="1200329"/>
          </a:xfrm>
          <a:prstGeom prst="rect">
            <a:avLst/>
          </a:prstGeom>
          <a:noFill/>
        </p:spPr>
        <p:txBody>
          <a:bodyPr wrap="square" rtlCol="0">
            <a:spAutoFit/>
          </a:bodyPr>
          <a:lstStyle/>
          <a:p>
            <a:r>
              <a:rPr lang="en-US" sz="2400" kern="0" dirty="0">
                <a:solidFill>
                  <a:srgbClr val="000000"/>
                </a:solidFill>
                <a:effectLst/>
                <a:ea typeface="Times New Roman" panose="02020603050405020304" pitchFamily="18" charset="0"/>
                <a:cs typeface="Calibri" panose="020F0502020204030204" pitchFamily="34" charset="0"/>
              </a:rPr>
              <a:t>Statewide collection and analysis of these data across </a:t>
            </a:r>
            <a:r>
              <a:rPr lang="en-US" sz="2400" i="1" kern="0" dirty="0">
                <a:solidFill>
                  <a:srgbClr val="000000"/>
                </a:solidFill>
                <a:effectLst/>
                <a:ea typeface="Times New Roman" panose="02020603050405020304" pitchFamily="18" charset="0"/>
                <a:cs typeface="Calibri" panose="020F0502020204030204" pitchFamily="34" charset="0"/>
              </a:rPr>
              <a:t>all</a:t>
            </a:r>
            <a:r>
              <a:rPr lang="en-US" sz="2400" kern="0" dirty="0">
                <a:solidFill>
                  <a:srgbClr val="000000"/>
                </a:solidFill>
                <a:effectLst/>
                <a:ea typeface="Times New Roman" panose="02020603050405020304" pitchFamily="18" charset="0"/>
                <a:cs typeface="Calibri" panose="020F0502020204030204" pitchFamily="34" charset="0"/>
              </a:rPr>
              <a:t> LME/MCOs are warranted to ensure that systemic biases are not posing barriers to access for any race or ethnicity. </a:t>
            </a:r>
            <a:endParaRPr lang="en-US" sz="2400" dirty="0"/>
          </a:p>
        </p:txBody>
      </p:sp>
    </p:spTree>
    <p:extLst>
      <p:ext uri="{BB962C8B-B14F-4D97-AF65-F5344CB8AC3E}">
        <p14:creationId xmlns:p14="http://schemas.microsoft.com/office/powerpoint/2010/main" val="102019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96BB36-D7DB-4B57-B155-A53496B05915}"/>
              </a:ext>
            </a:extLst>
          </p:cNvPr>
          <p:cNvSpPr>
            <a:spLocks noGrp="1"/>
          </p:cNvSpPr>
          <p:nvPr>
            <p:ph type="title"/>
          </p:nvPr>
        </p:nvSpPr>
        <p:spPr>
          <a:xfrm>
            <a:off x="838200" y="74612"/>
            <a:ext cx="10515600" cy="1325563"/>
          </a:xfrm>
        </p:spPr>
        <p:txBody>
          <a:bodyPr>
            <a:normAutofit/>
          </a:bodyPr>
          <a:lstStyle/>
          <a:p>
            <a:pPr algn="ctr"/>
            <a:r>
              <a:rPr lang="en-US" sz="2400" b="1" kern="1200" dirty="0">
                <a:effectLst/>
                <a:latin typeface="+mn-lt"/>
                <a:ea typeface="Times New Roman" panose="02020603050405020304" pitchFamily="18" charset="0"/>
                <a:cs typeface="Times New Roman" panose="02020603050405020304" pitchFamily="18" charset="0"/>
              </a:rPr>
              <a:t>LME/MCOs that collect and analyze their RUN dat</a:t>
            </a:r>
            <a:r>
              <a:rPr lang="en-US" sz="2400" b="1" dirty="0">
                <a:latin typeface="+mn-lt"/>
                <a:ea typeface="Times New Roman" panose="02020603050405020304" pitchFamily="18" charset="0"/>
                <a:cs typeface="Times New Roman" panose="02020603050405020304" pitchFamily="18" charset="0"/>
              </a:rPr>
              <a:t>a</a:t>
            </a:r>
            <a:br>
              <a:rPr lang="en-US" sz="2400" b="1" dirty="0">
                <a:latin typeface="+mn-lt"/>
                <a:ea typeface="Times New Roman" panose="02020603050405020304" pitchFamily="18" charset="0"/>
                <a:cs typeface="Times New Roman" panose="02020603050405020304" pitchFamily="18" charset="0"/>
              </a:rPr>
            </a:br>
            <a:r>
              <a:rPr lang="en-US" sz="2400" b="1" dirty="0">
                <a:latin typeface="+mn-lt"/>
                <a:ea typeface="Times New Roman" panose="02020603050405020304" pitchFamily="18" charset="0"/>
                <a:cs typeface="Times New Roman" panose="02020603050405020304" pitchFamily="18" charset="0"/>
              </a:rPr>
              <a:t>implement the following strategies </a:t>
            </a:r>
            <a:r>
              <a:rPr lang="en-US" sz="2400" b="1" kern="1200" dirty="0">
                <a:effectLst/>
                <a:latin typeface="+mn-lt"/>
                <a:ea typeface="Times New Roman" panose="02020603050405020304" pitchFamily="18" charset="0"/>
                <a:cs typeface="Times New Roman" panose="02020603050405020304" pitchFamily="18" charset="0"/>
              </a:rPr>
              <a:t>to better serve their </a:t>
            </a:r>
            <a:r>
              <a:rPr lang="en-US" sz="2400" b="1" dirty="0">
                <a:latin typeface="+mn-lt"/>
                <a:ea typeface="Times New Roman" panose="02020603050405020304" pitchFamily="18" charset="0"/>
                <a:cs typeface="Times New Roman" panose="02020603050405020304" pitchFamily="18" charset="0"/>
              </a:rPr>
              <a:t>me</a:t>
            </a:r>
            <a:r>
              <a:rPr lang="en-US" sz="2400" b="1" kern="1200" dirty="0">
                <a:effectLst/>
                <a:latin typeface="+mn-lt"/>
                <a:ea typeface="Times New Roman" panose="02020603050405020304" pitchFamily="18" charset="0"/>
                <a:cs typeface="Times New Roman" panose="02020603050405020304" pitchFamily="18" charset="0"/>
              </a:rPr>
              <a:t>mbers:</a:t>
            </a:r>
            <a:endParaRPr lang="en-US" sz="2400" dirty="0">
              <a:latin typeface="+mn-lt"/>
            </a:endParaRPr>
          </a:p>
        </p:txBody>
      </p:sp>
      <p:sp>
        <p:nvSpPr>
          <p:cNvPr id="3" name="Content Placeholder 2">
            <a:extLst>
              <a:ext uri="{FF2B5EF4-FFF2-40B4-BE49-F238E27FC236}">
                <a16:creationId xmlns:a16="http://schemas.microsoft.com/office/drawing/2014/main" id="{1C6B78EC-AAF1-4614-BCAA-D1364530A84C}"/>
              </a:ext>
            </a:extLst>
          </p:cNvPr>
          <p:cNvSpPr>
            <a:spLocks noGrp="1"/>
          </p:cNvSpPr>
          <p:nvPr>
            <p:ph sz="half" idx="1"/>
          </p:nvPr>
        </p:nvSpPr>
        <p:spPr>
          <a:xfrm>
            <a:off x="247650" y="1400175"/>
            <a:ext cx="5772150" cy="5321300"/>
          </a:xfrm>
        </p:spPr>
        <p:txBody>
          <a:bodyPr>
            <a:normAutofit fontScale="40000" lnSpcReduction="20000"/>
          </a:bodyPr>
          <a:lstStyle/>
          <a:p>
            <a:pPr marL="342900" marR="0" lvl="0" indent="-342900">
              <a:lnSpc>
                <a:spcPct val="120000"/>
              </a:lnSpc>
              <a:spcBef>
                <a:spcPts val="0"/>
              </a:spcBef>
              <a:spcAft>
                <a:spcPts val="600"/>
              </a:spcAft>
              <a:buFont typeface="Symbol" panose="05050102010706020507" pitchFamily="18" charset="2"/>
              <a:buChar char=""/>
            </a:pPr>
            <a:r>
              <a:rPr lang="en-US" sz="6000" kern="1200" dirty="0">
                <a:effectLst/>
                <a:ea typeface="Times New Roman" panose="02020603050405020304" pitchFamily="18" charset="0"/>
                <a:cs typeface="Times New Roman" panose="02020603050405020304" pitchFamily="18" charset="0"/>
              </a:rPr>
              <a:t>In-lieu-of Medicaid services and definitions to assist beneficiaries while they are on the RUN</a:t>
            </a:r>
          </a:p>
          <a:p>
            <a:pPr marL="342900" marR="0" lvl="0" indent="-342900">
              <a:lnSpc>
                <a:spcPct val="120000"/>
              </a:lnSpc>
              <a:spcBef>
                <a:spcPts val="0"/>
              </a:spcBef>
              <a:spcAft>
                <a:spcPts val="600"/>
              </a:spcAft>
              <a:buFont typeface="Symbol" panose="05050102010706020507" pitchFamily="18" charset="2"/>
              <a:buChar char=""/>
            </a:pPr>
            <a:r>
              <a:rPr lang="en-US" sz="6000" kern="1200" dirty="0">
                <a:effectLst/>
                <a:ea typeface="Times New Roman" panose="02020603050405020304" pitchFamily="18" charset="0"/>
                <a:cs typeface="Times New Roman" panose="02020603050405020304" pitchFamily="18" charset="0"/>
              </a:rPr>
              <a:t>State-funded services and definitions to assist beneficiaries while they are on the RUN</a:t>
            </a:r>
          </a:p>
          <a:p>
            <a:pPr marL="342900" marR="0" lvl="0" indent="-342900">
              <a:lnSpc>
                <a:spcPct val="120000"/>
              </a:lnSpc>
              <a:spcBef>
                <a:spcPts val="0"/>
              </a:spcBef>
              <a:spcAft>
                <a:spcPts val="600"/>
              </a:spcAft>
              <a:buFont typeface="Symbol" panose="05050102010706020507" pitchFamily="18" charset="2"/>
              <a:buChar char=""/>
            </a:pPr>
            <a:r>
              <a:rPr lang="en-US" sz="6000" kern="1200" dirty="0">
                <a:effectLst/>
                <a:ea typeface="Times New Roman" panose="02020603050405020304" pitchFamily="18" charset="0"/>
                <a:cs typeface="Times New Roman" panose="02020603050405020304" pitchFamily="18" charset="0"/>
              </a:rPr>
              <a:t>In-reach efforts</a:t>
            </a:r>
          </a:p>
          <a:p>
            <a:pPr marL="342900" marR="0" lvl="0" indent="-342900">
              <a:lnSpc>
                <a:spcPct val="120000"/>
              </a:lnSpc>
              <a:spcBef>
                <a:spcPts val="0"/>
              </a:spcBef>
              <a:spcAft>
                <a:spcPts val="600"/>
              </a:spcAft>
              <a:buFont typeface="Symbol" panose="05050102010706020507" pitchFamily="18" charset="2"/>
              <a:buChar char=""/>
            </a:pPr>
            <a:r>
              <a:rPr lang="en-US" sz="6000" kern="1200" dirty="0">
                <a:effectLst/>
                <a:ea typeface="Times New Roman" panose="02020603050405020304" pitchFamily="18" charset="0"/>
                <a:cs typeface="Times New Roman" panose="02020603050405020304" pitchFamily="18" charset="0"/>
              </a:rPr>
              <a:t>Children with complex needs services</a:t>
            </a:r>
          </a:p>
          <a:p>
            <a:pPr marL="342900" marR="0" lvl="0" indent="-342900">
              <a:lnSpc>
                <a:spcPct val="120000"/>
              </a:lnSpc>
              <a:spcBef>
                <a:spcPts val="0"/>
              </a:spcBef>
              <a:spcAft>
                <a:spcPts val="600"/>
              </a:spcAft>
              <a:buFont typeface="Symbol" panose="05050102010706020507" pitchFamily="18" charset="2"/>
              <a:buChar char=""/>
            </a:pPr>
            <a:r>
              <a:rPr lang="en-US" sz="6000" kern="1200" dirty="0">
                <a:effectLst/>
                <a:ea typeface="Times New Roman" panose="02020603050405020304" pitchFamily="18" charset="0"/>
                <a:cs typeface="Times New Roman" panose="02020603050405020304" pitchFamily="18" charset="0"/>
              </a:rPr>
              <a:t>Behavioral health and substance use disorder services </a:t>
            </a:r>
          </a:p>
          <a:p>
            <a:pPr marL="342900" marR="0" lvl="0" indent="-342900">
              <a:lnSpc>
                <a:spcPct val="120000"/>
              </a:lnSpc>
              <a:spcBef>
                <a:spcPts val="0"/>
              </a:spcBef>
              <a:spcAft>
                <a:spcPts val="600"/>
              </a:spcAft>
              <a:buFont typeface="Symbol" panose="05050102010706020507" pitchFamily="18" charset="2"/>
              <a:buChar char=""/>
            </a:pPr>
            <a:r>
              <a:rPr lang="en-US" sz="6000" kern="1200" dirty="0">
                <a:effectLst/>
                <a:ea typeface="Times New Roman" panose="02020603050405020304" pitchFamily="18" charset="0"/>
                <a:cs typeface="Times New Roman" panose="02020603050405020304" pitchFamily="18" charset="0"/>
              </a:rPr>
              <a:t>Provider contracting and quality management activities</a:t>
            </a:r>
            <a:endParaRPr lang="en-US" sz="6000" kern="1200" dirty="0">
              <a:effectLst/>
              <a:ea typeface="Tw Cen MT" panose="020B0602020104020603" pitchFamily="34" charset="0"/>
              <a:cs typeface="Times New Roman" panose="02020603050405020304" pitchFamily="18" charset="0"/>
            </a:endParaRPr>
          </a:p>
          <a:p>
            <a:pPr>
              <a:lnSpc>
                <a:spcPct val="120000"/>
              </a:lnSpc>
              <a:spcAft>
                <a:spcPts val="600"/>
              </a:spcAft>
            </a:pPr>
            <a:endParaRPr lang="en-US" dirty="0"/>
          </a:p>
        </p:txBody>
      </p:sp>
      <p:sp>
        <p:nvSpPr>
          <p:cNvPr id="4" name="Content Placeholder 3">
            <a:extLst>
              <a:ext uri="{FF2B5EF4-FFF2-40B4-BE49-F238E27FC236}">
                <a16:creationId xmlns:a16="http://schemas.microsoft.com/office/drawing/2014/main" id="{D2E0D905-E4AD-49A2-B118-83018DBC78CD}"/>
              </a:ext>
            </a:extLst>
          </p:cNvPr>
          <p:cNvSpPr>
            <a:spLocks noGrp="1"/>
          </p:cNvSpPr>
          <p:nvPr>
            <p:ph sz="half" idx="2"/>
          </p:nvPr>
        </p:nvSpPr>
        <p:spPr>
          <a:xfrm>
            <a:off x="6096000" y="1492250"/>
            <a:ext cx="5848350" cy="4518025"/>
          </a:xfrm>
        </p:spPr>
        <p:txBody>
          <a:bodyPr>
            <a:noAutofit/>
          </a:bodyPr>
          <a:lstStyle/>
          <a:p>
            <a:pPr>
              <a:lnSpc>
                <a:spcPct val="120000"/>
              </a:lnSpc>
              <a:spcBef>
                <a:spcPts val="0"/>
              </a:spcBef>
              <a:spcAft>
                <a:spcPts val="600"/>
              </a:spcAft>
            </a:pPr>
            <a:r>
              <a:rPr lang="en-US" sz="2400" kern="1200" dirty="0">
                <a:effectLst/>
                <a:ea typeface="Times New Roman" panose="02020603050405020304" pitchFamily="18" charset="0"/>
                <a:cs typeface="Times New Roman" panose="02020603050405020304" pitchFamily="18" charset="0"/>
              </a:rPr>
              <a:t>Increased care coordinators efforts to assist with educating and linking members to the RUN or services available</a:t>
            </a:r>
          </a:p>
          <a:p>
            <a:pPr>
              <a:lnSpc>
                <a:spcPct val="120000"/>
              </a:lnSpc>
              <a:spcBef>
                <a:spcPts val="0"/>
              </a:spcBef>
              <a:spcAft>
                <a:spcPts val="600"/>
              </a:spcAft>
            </a:pPr>
            <a:r>
              <a:rPr lang="en-US" sz="2400" dirty="0">
                <a:ea typeface="Times New Roman" panose="02020603050405020304" pitchFamily="18" charset="0"/>
                <a:cs typeface="Times New Roman" panose="02020603050405020304" pitchFamily="18" charset="0"/>
              </a:rPr>
              <a:t>Some LME/MCOs</a:t>
            </a:r>
            <a:r>
              <a:rPr lang="en-US" sz="2400" kern="1200" dirty="0">
                <a:effectLst/>
                <a:ea typeface="Times New Roman" panose="02020603050405020304" pitchFamily="18" charset="0"/>
                <a:cs typeface="Times New Roman" panose="02020603050405020304" pitchFamily="18" charset="0"/>
              </a:rPr>
              <a:t> have care coordinators dedicated to RUN enrollees</a:t>
            </a:r>
          </a:p>
          <a:p>
            <a:pPr>
              <a:lnSpc>
                <a:spcPct val="120000"/>
              </a:lnSpc>
              <a:spcBef>
                <a:spcPts val="0"/>
              </a:spcBef>
              <a:spcAft>
                <a:spcPts val="600"/>
              </a:spcAft>
            </a:pPr>
            <a:r>
              <a:rPr lang="en-US" sz="2400" kern="1200" dirty="0">
                <a:effectLst/>
                <a:ea typeface="Times New Roman" panose="02020603050405020304" pitchFamily="18" charset="0"/>
                <a:cs typeface="Times New Roman" panose="02020603050405020304" pitchFamily="18" charset="0"/>
              </a:rPr>
              <a:t>Engage community-based resources to connect individuals on the RUN with services that are available</a:t>
            </a:r>
          </a:p>
          <a:p>
            <a:pPr>
              <a:lnSpc>
                <a:spcPct val="120000"/>
              </a:lnSpc>
              <a:spcBef>
                <a:spcPts val="0"/>
              </a:spcBef>
              <a:spcAft>
                <a:spcPts val="600"/>
              </a:spcAft>
            </a:pPr>
            <a:r>
              <a:rPr lang="en-US" sz="2400" kern="1200" dirty="0">
                <a:effectLst/>
                <a:ea typeface="Times New Roman" panose="02020603050405020304" pitchFamily="18" charset="0"/>
                <a:cs typeface="Times New Roman" panose="02020603050405020304" pitchFamily="18" charset="0"/>
              </a:rPr>
              <a:t>Some LME/MCOs assess the service needs of individuals on the RUN as often as quarterly</a:t>
            </a:r>
            <a:endParaRPr lang="en-US" sz="2400" dirty="0"/>
          </a:p>
        </p:txBody>
      </p:sp>
      <p:sp>
        <p:nvSpPr>
          <p:cNvPr id="5" name="Slide Number Placeholder 4">
            <a:extLst>
              <a:ext uri="{FF2B5EF4-FFF2-40B4-BE49-F238E27FC236}">
                <a16:creationId xmlns:a16="http://schemas.microsoft.com/office/drawing/2014/main" id="{5D019FF5-DF8E-4E8A-B0D2-4DCDCA57B741}"/>
              </a:ext>
            </a:extLst>
          </p:cNvPr>
          <p:cNvSpPr>
            <a:spLocks noGrp="1"/>
          </p:cNvSpPr>
          <p:nvPr>
            <p:ph type="sldNum" sz="quarter" idx="12"/>
          </p:nvPr>
        </p:nvSpPr>
        <p:spPr/>
        <p:txBody>
          <a:bodyPr/>
          <a:lstStyle/>
          <a:p>
            <a:fld id="{19B441DD-9C09-4240-A94D-51CCC4F8F858}" type="slidenum">
              <a:rPr lang="en-US" smtClean="0"/>
              <a:t>12</a:t>
            </a:fld>
            <a:endParaRPr lang="en-US" dirty="0"/>
          </a:p>
        </p:txBody>
      </p:sp>
    </p:spTree>
    <p:extLst>
      <p:ext uri="{BB962C8B-B14F-4D97-AF65-F5344CB8AC3E}">
        <p14:creationId xmlns:p14="http://schemas.microsoft.com/office/powerpoint/2010/main" val="6128194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5191CE-F8EC-43E1-ABFB-8FC6E26FA6D3}"/>
              </a:ext>
            </a:extLst>
          </p:cNvPr>
          <p:cNvSpPr>
            <a:spLocks noGrp="1"/>
          </p:cNvSpPr>
          <p:nvPr>
            <p:ph type="title"/>
          </p:nvPr>
        </p:nvSpPr>
        <p:spPr>
          <a:xfrm>
            <a:off x="838200" y="365125"/>
            <a:ext cx="10515600" cy="873125"/>
          </a:xfrm>
        </p:spPr>
        <p:txBody>
          <a:bodyPr>
            <a:normAutofit/>
          </a:bodyPr>
          <a:lstStyle/>
          <a:p>
            <a:pPr algn="ctr"/>
            <a:r>
              <a:rPr lang="en-US" sz="4000" b="1" dirty="0"/>
              <a:t>LME/MCO Policy Recommendations</a:t>
            </a:r>
            <a:endParaRPr lang="en-US" sz="4000" dirty="0"/>
          </a:p>
        </p:txBody>
      </p:sp>
      <p:sp>
        <p:nvSpPr>
          <p:cNvPr id="3" name="Content Placeholder 2">
            <a:extLst>
              <a:ext uri="{FF2B5EF4-FFF2-40B4-BE49-F238E27FC236}">
                <a16:creationId xmlns:a16="http://schemas.microsoft.com/office/drawing/2014/main" id="{44E46D9A-DB71-4857-939C-8CA186A17DE5}"/>
              </a:ext>
            </a:extLst>
          </p:cNvPr>
          <p:cNvSpPr>
            <a:spLocks noGrp="1"/>
          </p:cNvSpPr>
          <p:nvPr>
            <p:ph sz="half" idx="1"/>
          </p:nvPr>
        </p:nvSpPr>
        <p:spPr/>
        <p:txBody>
          <a:bodyPr>
            <a:normAutofit/>
          </a:bodyPr>
          <a:lstStyle/>
          <a:p>
            <a:pPr marL="0" marR="0" indent="0">
              <a:lnSpc>
                <a:spcPct val="115000"/>
              </a:lnSpc>
              <a:spcBef>
                <a:spcPts val="0"/>
              </a:spcBef>
              <a:spcAft>
                <a:spcPts val="0"/>
              </a:spcAft>
              <a:buNone/>
            </a:pPr>
            <a:r>
              <a:rPr lang="en-US" sz="1800" kern="0" dirty="0">
                <a:solidFill>
                  <a:srgbClr val="000000"/>
                </a:solidFill>
                <a:effectLst/>
                <a:latin typeface="Tw Cen MT" panose="020B0602020104020603" pitchFamily="34" charset="0"/>
                <a:ea typeface="Times New Roman" panose="02020603050405020304" pitchFamily="18" charset="0"/>
                <a:cs typeface="Calibri" panose="020F0502020204030204" pitchFamily="34" charset="0"/>
              </a:rPr>
              <a:t> </a:t>
            </a:r>
            <a:endParaRPr lang="en-US" sz="1800" kern="1200" dirty="0">
              <a:effectLst/>
              <a:latin typeface="Tw Cen MT" panose="020B0602020104020603" pitchFamily="34" charset="0"/>
              <a:ea typeface="Tw Cen MT" panose="020B0602020104020603" pitchFamily="34" charset="0"/>
              <a:cs typeface="Times New Roman" panose="02020603050405020304" pitchFamily="18" charset="0"/>
            </a:endParaRPr>
          </a:p>
          <a:p>
            <a:pPr marL="0" indent="0">
              <a:buNone/>
            </a:pPr>
            <a:endParaRPr lang="en-US" dirty="0"/>
          </a:p>
        </p:txBody>
      </p:sp>
      <p:sp>
        <p:nvSpPr>
          <p:cNvPr id="12" name="Content Placeholder 11">
            <a:extLst>
              <a:ext uri="{FF2B5EF4-FFF2-40B4-BE49-F238E27FC236}">
                <a16:creationId xmlns:a16="http://schemas.microsoft.com/office/drawing/2014/main" id="{25F792DB-159D-48DA-94A3-0320E2835EE9}"/>
              </a:ext>
            </a:extLst>
          </p:cNvPr>
          <p:cNvSpPr>
            <a:spLocks noGrp="1"/>
          </p:cNvSpPr>
          <p:nvPr>
            <p:ph sz="half" idx="2"/>
          </p:nvPr>
        </p:nvSpPr>
        <p:spPr>
          <a:xfrm>
            <a:off x="390525" y="1162050"/>
            <a:ext cx="11649075" cy="5330825"/>
          </a:xfrm>
        </p:spPr>
        <p:txBody>
          <a:bodyPr>
            <a:noAutofit/>
          </a:bodyPr>
          <a:lstStyle/>
          <a:p>
            <a:pPr marL="342900" marR="0" lvl="0" indent="-342900">
              <a:lnSpc>
                <a:spcPct val="120000"/>
              </a:lnSpc>
              <a:spcBef>
                <a:spcPts val="0"/>
              </a:spcBef>
              <a:spcAft>
                <a:spcPts val="600"/>
              </a:spcAft>
              <a:buFont typeface="+mj-lt"/>
              <a:buAutoNum type="arabicParenR"/>
            </a:pPr>
            <a:r>
              <a:rPr lang="en-US" sz="2400" kern="0" dirty="0">
                <a:solidFill>
                  <a:srgbClr val="000000"/>
                </a:solidFill>
                <a:effectLst/>
                <a:ea typeface="Times New Roman" panose="02020603050405020304" pitchFamily="18" charset="0"/>
                <a:cs typeface="Calibri" panose="020F0502020204030204" pitchFamily="34" charset="0"/>
              </a:rPr>
              <a:t>Greater regulation of the RUN process either within the Waiver (which has the force and effect of administrative rule pursuant to NC Statutes) or within the LME/MCO-DHHS contracts;</a:t>
            </a:r>
          </a:p>
          <a:p>
            <a:pPr marL="342900" marR="0" lvl="0" indent="-342900">
              <a:lnSpc>
                <a:spcPct val="120000"/>
              </a:lnSpc>
              <a:spcBef>
                <a:spcPts val="0"/>
              </a:spcBef>
              <a:spcAft>
                <a:spcPts val="600"/>
              </a:spcAft>
              <a:buFont typeface="+mj-lt"/>
              <a:buAutoNum type="arabicParenR"/>
            </a:pPr>
            <a:r>
              <a:rPr lang="en-US" sz="2400" kern="0" dirty="0">
                <a:solidFill>
                  <a:srgbClr val="000000"/>
                </a:solidFill>
                <a:effectLst/>
                <a:ea typeface="Times New Roman" panose="02020603050405020304" pitchFamily="18" charset="0"/>
                <a:cs typeface="Calibri" panose="020F0502020204030204" pitchFamily="34" charset="0"/>
              </a:rPr>
              <a:t>Executive Leadership meetings to facilitate standardized RUN oversight and management; </a:t>
            </a:r>
          </a:p>
          <a:p>
            <a:pPr marL="0" marR="0" lvl="0" indent="0">
              <a:lnSpc>
                <a:spcPct val="120000"/>
              </a:lnSpc>
              <a:spcBef>
                <a:spcPts val="0"/>
              </a:spcBef>
              <a:spcAft>
                <a:spcPts val="600"/>
              </a:spcAft>
              <a:buNone/>
            </a:pPr>
            <a:r>
              <a:rPr lang="en-US" sz="2400" kern="0" dirty="0">
                <a:solidFill>
                  <a:srgbClr val="000000"/>
                </a:solidFill>
                <a:effectLst/>
                <a:ea typeface="Times New Roman" panose="02020603050405020304" pitchFamily="18" charset="0"/>
                <a:cs typeface="Calibri" panose="020F0502020204030204" pitchFamily="34" charset="0"/>
              </a:rPr>
              <a:t>3)  NC General Assembly appropriations for additional Innovations Waiver slots; </a:t>
            </a:r>
          </a:p>
          <a:p>
            <a:pPr marL="0" marR="0" lvl="0" indent="0">
              <a:lnSpc>
                <a:spcPct val="120000"/>
              </a:lnSpc>
              <a:spcBef>
                <a:spcPts val="0"/>
              </a:spcBef>
              <a:spcAft>
                <a:spcPts val="600"/>
              </a:spcAft>
              <a:buNone/>
            </a:pPr>
            <a:r>
              <a:rPr lang="en-US" sz="2400" kern="0" dirty="0">
                <a:solidFill>
                  <a:srgbClr val="000000"/>
                </a:solidFill>
                <a:effectLst/>
                <a:ea typeface="Times New Roman" panose="02020603050405020304" pitchFamily="18" charset="0"/>
                <a:cs typeface="Calibri" panose="020F0502020204030204" pitchFamily="34" charset="0"/>
              </a:rPr>
              <a:t>4)  NC General Assembly and Centers of Medicaid/Medicare </a:t>
            </a:r>
            <a:r>
              <a:rPr lang="en-US" sz="2400" kern="0" dirty="0">
                <a:solidFill>
                  <a:srgbClr val="000000"/>
                </a:solidFill>
                <a:ea typeface="Times New Roman" panose="02020603050405020304" pitchFamily="18" charset="0"/>
                <a:cs typeface="Calibri" panose="020F0502020204030204" pitchFamily="34" charset="0"/>
              </a:rPr>
              <a:t>Services (C</a:t>
            </a:r>
            <a:r>
              <a:rPr lang="en-US" sz="2400" kern="0" dirty="0">
                <a:solidFill>
                  <a:srgbClr val="000000"/>
                </a:solidFill>
                <a:effectLst/>
                <a:ea typeface="Times New Roman" panose="02020603050405020304" pitchFamily="18" charset="0"/>
                <a:cs typeface="Calibri" panose="020F0502020204030204" pitchFamily="34" charset="0"/>
              </a:rPr>
              <a:t>MS) authorization and appropriations for broader Medicaid supports, including medical and non-medical drivers of health, and in lieu of services for individuals on the RUN; </a:t>
            </a:r>
          </a:p>
          <a:p>
            <a:pPr marL="0" marR="0" lvl="0" indent="0">
              <a:lnSpc>
                <a:spcPct val="120000"/>
              </a:lnSpc>
              <a:spcBef>
                <a:spcPts val="0"/>
              </a:spcBef>
              <a:spcAft>
                <a:spcPts val="600"/>
              </a:spcAft>
              <a:buNone/>
            </a:pPr>
            <a:r>
              <a:rPr lang="en-US" sz="2400" kern="0" dirty="0">
                <a:solidFill>
                  <a:srgbClr val="000000"/>
                </a:solidFill>
                <a:ea typeface="Times New Roman" panose="02020603050405020304" pitchFamily="18" charset="0"/>
                <a:cs typeface="Calibri" panose="020F0502020204030204" pitchFamily="34" charset="0"/>
              </a:rPr>
              <a:t>5)  </a:t>
            </a:r>
            <a:r>
              <a:rPr lang="en-US" sz="2400" kern="0" dirty="0">
                <a:solidFill>
                  <a:srgbClr val="000000"/>
                </a:solidFill>
                <a:effectLst/>
                <a:ea typeface="Times New Roman" panose="02020603050405020304" pitchFamily="18" charset="0"/>
                <a:cs typeface="Calibri" panose="020F0502020204030204" pitchFamily="34" charset="0"/>
              </a:rPr>
              <a:t>A Statewide, DHHS-operated RUN database to increase administrative efficiency and accuracy and to centralize the oversight of slots;</a:t>
            </a:r>
            <a:r>
              <a:rPr lang="en-US" sz="2400" kern="1200" dirty="0">
                <a:effectLst/>
                <a:ea typeface="Tw Cen MT" panose="020B0602020104020603" pitchFamily="34" charset="0"/>
                <a:cs typeface="Times New Roman" panose="02020603050405020304" pitchFamily="18" charset="0"/>
              </a:rPr>
              <a:t> </a:t>
            </a:r>
          </a:p>
        </p:txBody>
      </p:sp>
      <p:sp>
        <p:nvSpPr>
          <p:cNvPr id="5" name="Slide Number Placeholder 4">
            <a:extLst>
              <a:ext uri="{FF2B5EF4-FFF2-40B4-BE49-F238E27FC236}">
                <a16:creationId xmlns:a16="http://schemas.microsoft.com/office/drawing/2014/main" id="{1276ECD2-40BA-4AB6-9290-83EC0BC63326}"/>
              </a:ext>
            </a:extLst>
          </p:cNvPr>
          <p:cNvSpPr>
            <a:spLocks noGrp="1"/>
          </p:cNvSpPr>
          <p:nvPr>
            <p:ph type="sldNum" sz="quarter" idx="12"/>
          </p:nvPr>
        </p:nvSpPr>
        <p:spPr/>
        <p:txBody>
          <a:bodyPr/>
          <a:lstStyle/>
          <a:p>
            <a:fld id="{19B441DD-9C09-4240-A94D-51CCC4F8F858}" type="slidenum">
              <a:rPr lang="en-US" smtClean="0"/>
              <a:t>13</a:t>
            </a:fld>
            <a:endParaRPr lang="en-US" dirty="0"/>
          </a:p>
        </p:txBody>
      </p:sp>
    </p:spTree>
    <p:extLst>
      <p:ext uri="{BB962C8B-B14F-4D97-AF65-F5344CB8AC3E}">
        <p14:creationId xmlns:p14="http://schemas.microsoft.com/office/powerpoint/2010/main" val="24671242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5191CE-F8EC-43E1-ABFB-8FC6E26FA6D3}"/>
              </a:ext>
            </a:extLst>
          </p:cNvPr>
          <p:cNvSpPr>
            <a:spLocks noGrp="1"/>
          </p:cNvSpPr>
          <p:nvPr>
            <p:ph type="title"/>
          </p:nvPr>
        </p:nvSpPr>
        <p:spPr>
          <a:xfrm>
            <a:off x="838200" y="365125"/>
            <a:ext cx="10515600" cy="873125"/>
          </a:xfrm>
        </p:spPr>
        <p:txBody>
          <a:bodyPr>
            <a:normAutofit/>
          </a:bodyPr>
          <a:lstStyle/>
          <a:p>
            <a:pPr algn="ctr"/>
            <a:r>
              <a:rPr lang="en-US" sz="4000" b="1" dirty="0"/>
              <a:t>LME/MCO Policy Recommendations</a:t>
            </a:r>
            <a:endParaRPr lang="en-US" sz="4000" dirty="0"/>
          </a:p>
        </p:txBody>
      </p:sp>
      <p:sp>
        <p:nvSpPr>
          <p:cNvPr id="3" name="Content Placeholder 2">
            <a:extLst>
              <a:ext uri="{FF2B5EF4-FFF2-40B4-BE49-F238E27FC236}">
                <a16:creationId xmlns:a16="http://schemas.microsoft.com/office/drawing/2014/main" id="{44E46D9A-DB71-4857-939C-8CA186A17DE5}"/>
              </a:ext>
            </a:extLst>
          </p:cNvPr>
          <p:cNvSpPr>
            <a:spLocks noGrp="1"/>
          </p:cNvSpPr>
          <p:nvPr>
            <p:ph sz="half" idx="1"/>
          </p:nvPr>
        </p:nvSpPr>
        <p:spPr/>
        <p:txBody>
          <a:bodyPr>
            <a:normAutofit/>
          </a:bodyPr>
          <a:lstStyle/>
          <a:p>
            <a:pPr marL="0" marR="0" indent="0">
              <a:lnSpc>
                <a:spcPct val="115000"/>
              </a:lnSpc>
              <a:spcBef>
                <a:spcPts val="0"/>
              </a:spcBef>
              <a:spcAft>
                <a:spcPts val="0"/>
              </a:spcAft>
              <a:buNone/>
            </a:pPr>
            <a:r>
              <a:rPr lang="en-US" sz="1800" kern="0" dirty="0">
                <a:solidFill>
                  <a:srgbClr val="000000"/>
                </a:solidFill>
                <a:effectLst/>
                <a:latin typeface="Tw Cen MT" panose="020B0602020104020603" pitchFamily="34" charset="0"/>
                <a:ea typeface="Times New Roman" panose="02020603050405020304" pitchFamily="18" charset="0"/>
                <a:cs typeface="Calibri" panose="020F0502020204030204" pitchFamily="34" charset="0"/>
              </a:rPr>
              <a:t> </a:t>
            </a:r>
            <a:endParaRPr lang="en-US" sz="1800" kern="1200" dirty="0">
              <a:effectLst/>
              <a:latin typeface="Tw Cen MT" panose="020B0602020104020603" pitchFamily="34" charset="0"/>
              <a:ea typeface="Tw Cen MT" panose="020B0602020104020603" pitchFamily="34" charset="0"/>
              <a:cs typeface="Times New Roman" panose="02020603050405020304" pitchFamily="18" charset="0"/>
            </a:endParaRPr>
          </a:p>
          <a:p>
            <a:pPr marL="0" indent="0">
              <a:buNone/>
            </a:pPr>
            <a:endParaRPr lang="en-US" dirty="0"/>
          </a:p>
        </p:txBody>
      </p:sp>
      <p:sp>
        <p:nvSpPr>
          <p:cNvPr id="12" name="Content Placeholder 11">
            <a:extLst>
              <a:ext uri="{FF2B5EF4-FFF2-40B4-BE49-F238E27FC236}">
                <a16:creationId xmlns:a16="http://schemas.microsoft.com/office/drawing/2014/main" id="{25F792DB-159D-48DA-94A3-0320E2835EE9}"/>
              </a:ext>
            </a:extLst>
          </p:cNvPr>
          <p:cNvSpPr>
            <a:spLocks noGrp="1"/>
          </p:cNvSpPr>
          <p:nvPr>
            <p:ph sz="half" idx="2"/>
          </p:nvPr>
        </p:nvSpPr>
        <p:spPr>
          <a:xfrm>
            <a:off x="85725" y="1238250"/>
            <a:ext cx="12106275" cy="4695825"/>
          </a:xfrm>
        </p:spPr>
        <p:txBody>
          <a:bodyPr>
            <a:noAutofit/>
          </a:bodyPr>
          <a:lstStyle/>
          <a:p>
            <a:pPr marL="0" marR="0" lvl="0" indent="0">
              <a:lnSpc>
                <a:spcPct val="120000"/>
              </a:lnSpc>
              <a:spcBef>
                <a:spcPts val="0"/>
              </a:spcBef>
              <a:spcAft>
                <a:spcPts val="600"/>
              </a:spcAft>
              <a:buNone/>
            </a:pPr>
            <a:r>
              <a:rPr lang="en-US" sz="2400" kern="0" dirty="0">
                <a:solidFill>
                  <a:srgbClr val="000000"/>
                </a:solidFill>
                <a:effectLst/>
                <a:ea typeface="Times New Roman" panose="02020603050405020304" pitchFamily="18" charset="0"/>
                <a:cs typeface="Calibri" panose="020F0502020204030204" pitchFamily="34" charset="0"/>
              </a:rPr>
              <a:t>6) Authorization to fill vacant slots in real time versus at the beginning of a new budget year;</a:t>
            </a:r>
          </a:p>
          <a:p>
            <a:pPr marL="0" marR="0" lvl="0" indent="0">
              <a:lnSpc>
                <a:spcPct val="120000"/>
              </a:lnSpc>
              <a:spcBef>
                <a:spcPts val="0"/>
              </a:spcBef>
              <a:spcAft>
                <a:spcPts val="600"/>
              </a:spcAft>
              <a:buNone/>
            </a:pPr>
            <a:r>
              <a:rPr lang="en-US" sz="2400" kern="0" dirty="0">
                <a:solidFill>
                  <a:srgbClr val="000000"/>
                </a:solidFill>
                <a:effectLst/>
                <a:ea typeface="Times New Roman" panose="02020603050405020304" pitchFamily="18" charset="0"/>
                <a:cs typeface="Calibri" panose="020F0502020204030204" pitchFamily="34" charset="0"/>
              </a:rPr>
              <a:t> </a:t>
            </a:r>
          </a:p>
          <a:p>
            <a:pPr marL="0" marR="0" lvl="0" indent="0">
              <a:lnSpc>
                <a:spcPct val="120000"/>
              </a:lnSpc>
              <a:spcBef>
                <a:spcPts val="0"/>
              </a:spcBef>
              <a:spcAft>
                <a:spcPts val="600"/>
              </a:spcAft>
              <a:buNone/>
            </a:pPr>
            <a:r>
              <a:rPr lang="en-US" sz="2400" kern="0" dirty="0">
                <a:solidFill>
                  <a:srgbClr val="000000"/>
                </a:solidFill>
                <a:effectLst/>
                <a:ea typeface="Times New Roman" panose="02020603050405020304" pitchFamily="18" charset="0"/>
                <a:cs typeface="Calibri" panose="020F0502020204030204" pitchFamily="34" charset="0"/>
              </a:rPr>
              <a:t>7) Consumer and family education about the RUN and the Innovations Waiver and assistance with referrals to other community living and support services available; </a:t>
            </a:r>
          </a:p>
          <a:p>
            <a:pPr marL="0" marR="0" lvl="0" indent="0">
              <a:lnSpc>
                <a:spcPct val="120000"/>
              </a:lnSpc>
              <a:spcBef>
                <a:spcPts val="0"/>
              </a:spcBef>
              <a:spcAft>
                <a:spcPts val="600"/>
              </a:spcAft>
              <a:buNone/>
            </a:pPr>
            <a:endParaRPr lang="en-US" sz="2400" kern="0" dirty="0">
              <a:solidFill>
                <a:srgbClr val="000000"/>
              </a:solidFill>
              <a:effectLst/>
              <a:ea typeface="Times New Roman" panose="02020603050405020304" pitchFamily="18" charset="0"/>
              <a:cs typeface="Calibri" panose="020F0502020204030204" pitchFamily="34" charset="0"/>
            </a:endParaRPr>
          </a:p>
          <a:p>
            <a:pPr marL="0" marR="0" lvl="0" indent="0">
              <a:lnSpc>
                <a:spcPct val="120000"/>
              </a:lnSpc>
              <a:spcBef>
                <a:spcPts val="0"/>
              </a:spcBef>
              <a:spcAft>
                <a:spcPts val="600"/>
              </a:spcAft>
              <a:buNone/>
            </a:pPr>
            <a:r>
              <a:rPr lang="en-US" sz="2400" kern="0" dirty="0">
                <a:solidFill>
                  <a:srgbClr val="000000"/>
                </a:solidFill>
                <a:effectLst/>
                <a:ea typeface="Times New Roman" panose="02020603050405020304" pitchFamily="18" charset="0"/>
                <a:cs typeface="Calibri" panose="020F0502020204030204" pitchFamily="34" charset="0"/>
              </a:rPr>
              <a:t>8) More staff designated to work with RUN applicants and to evaluate applicants for the Social Determinants of Health (Food </a:t>
            </a:r>
            <a:r>
              <a:rPr lang="en-US" sz="2400" kern="0" dirty="0">
                <a:solidFill>
                  <a:srgbClr val="000000"/>
                </a:solidFill>
                <a:ea typeface="Times New Roman" panose="02020603050405020304" pitchFamily="18" charset="0"/>
                <a:cs typeface="Calibri" panose="020F0502020204030204" pitchFamily="34" charset="0"/>
              </a:rPr>
              <a:t>Insecurities, Transportation, Housing and Personal Violence)</a:t>
            </a:r>
            <a:endParaRPr lang="en-US" sz="2400" kern="0" dirty="0">
              <a:solidFill>
                <a:srgbClr val="000000"/>
              </a:solidFill>
              <a:effectLst/>
              <a:ea typeface="Times New Roman" panose="02020603050405020304" pitchFamily="18" charset="0"/>
              <a:cs typeface="Calibri" panose="020F0502020204030204" pitchFamily="34" charset="0"/>
            </a:endParaRPr>
          </a:p>
          <a:p>
            <a:pPr marL="0" marR="0" lvl="0" indent="0">
              <a:lnSpc>
                <a:spcPct val="120000"/>
              </a:lnSpc>
              <a:spcBef>
                <a:spcPts val="0"/>
              </a:spcBef>
              <a:spcAft>
                <a:spcPts val="600"/>
              </a:spcAft>
              <a:buNone/>
            </a:pPr>
            <a:endParaRPr lang="en-US" sz="2400" kern="0" dirty="0">
              <a:solidFill>
                <a:srgbClr val="000000"/>
              </a:solidFill>
              <a:effectLst/>
              <a:ea typeface="Times New Roman" panose="02020603050405020304" pitchFamily="18" charset="0"/>
              <a:cs typeface="Calibri" panose="020F0502020204030204" pitchFamily="34" charset="0"/>
            </a:endParaRPr>
          </a:p>
          <a:p>
            <a:pPr marL="0" marR="0" lvl="0" indent="0">
              <a:lnSpc>
                <a:spcPct val="120000"/>
              </a:lnSpc>
              <a:spcBef>
                <a:spcPts val="0"/>
              </a:spcBef>
              <a:spcAft>
                <a:spcPts val="600"/>
              </a:spcAft>
              <a:buNone/>
            </a:pPr>
            <a:r>
              <a:rPr lang="en-US" sz="2400" kern="0" dirty="0">
                <a:solidFill>
                  <a:srgbClr val="000000"/>
                </a:solidFill>
                <a:effectLst/>
                <a:ea typeface="Times New Roman" panose="02020603050405020304" pitchFamily="18" charset="0"/>
                <a:cs typeface="Calibri" panose="020F0502020204030204" pitchFamily="34" charset="0"/>
              </a:rPr>
              <a:t>9) A meaningful feedback loop between each LME/MCO (or the State, if operations become centralized) and each individual on the RUN to include annually, but preferably quarterly, communication regarding RUN status.</a:t>
            </a:r>
            <a:endParaRPr lang="en-US" sz="2400" kern="1200" dirty="0">
              <a:effectLst/>
              <a:ea typeface="Tw Cen MT" panose="020B0602020104020603" pitchFamily="34"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1276ECD2-40BA-4AB6-9290-83EC0BC63326}"/>
              </a:ext>
            </a:extLst>
          </p:cNvPr>
          <p:cNvSpPr>
            <a:spLocks noGrp="1"/>
          </p:cNvSpPr>
          <p:nvPr>
            <p:ph type="sldNum" sz="quarter" idx="12"/>
          </p:nvPr>
        </p:nvSpPr>
        <p:spPr/>
        <p:txBody>
          <a:bodyPr/>
          <a:lstStyle/>
          <a:p>
            <a:fld id="{19B441DD-9C09-4240-A94D-51CCC4F8F858}" type="slidenum">
              <a:rPr lang="en-US" smtClean="0"/>
              <a:t>14</a:t>
            </a:fld>
            <a:endParaRPr lang="en-US" dirty="0"/>
          </a:p>
        </p:txBody>
      </p:sp>
    </p:spTree>
    <p:extLst>
      <p:ext uri="{BB962C8B-B14F-4D97-AF65-F5344CB8AC3E}">
        <p14:creationId xmlns:p14="http://schemas.microsoft.com/office/powerpoint/2010/main" val="14706866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F4B64-ABA4-40B1-9FAD-6219AE591A0B}"/>
              </a:ext>
            </a:extLst>
          </p:cNvPr>
          <p:cNvSpPr>
            <a:spLocks noGrp="1"/>
          </p:cNvSpPr>
          <p:nvPr>
            <p:ph type="title"/>
          </p:nvPr>
        </p:nvSpPr>
        <p:spPr>
          <a:xfrm>
            <a:off x="1106055" y="2886653"/>
            <a:ext cx="10515600" cy="1325563"/>
          </a:xfrm>
        </p:spPr>
        <p:txBody>
          <a:bodyPr/>
          <a:lstStyle/>
          <a:p>
            <a:pPr algn="ctr"/>
            <a:r>
              <a:rPr lang="en-US" b="1" dirty="0"/>
              <a:t>NC Stakeholder </a:t>
            </a:r>
            <a:br>
              <a:rPr lang="en-US" b="1" dirty="0"/>
            </a:br>
            <a:r>
              <a:rPr lang="en-US" b="1" dirty="0"/>
              <a:t>Listening Sessions</a:t>
            </a:r>
          </a:p>
        </p:txBody>
      </p:sp>
      <p:sp>
        <p:nvSpPr>
          <p:cNvPr id="4" name="Slide Number Placeholder 3">
            <a:extLst>
              <a:ext uri="{FF2B5EF4-FFF2-40B4-BE49-F238E27FC236}">
                <a16:creationId xmlns:a16="http://schemas.microsoft.com/office/drawing/2014/main" id="{AA90FA9C-B06C-42E6-8EF0-5F3869FD35EA}"/>
              </a:ext>
            </a:extLst>
          </p:cNvPr>
          <p:cNvSpPr>
            <a:spLocks noGrp="1"/>
          </p:cNvSpPr>
          <p:nvPr>
            <p:ph type="sldNum" sz="quarter" idx="12"/>
          </p:nvPr>
        </p:nvSpPr>
        <p:spPr/>
        <p:txBody>
          <a:bodyPr/>
          <a:lstStyle/>
          <a:p>
            <a:fld id="{19B441DD-9C09-4240-A94D-51CCC4F8F858}" type="slidenum">
              <a:rPr lang="en-US" smtClean="0"/>
              <a:t>15</a:t>
            </a:fld>
            <a:endParaRPr lang="en-US" dirty="0"/>
          </a:p>
        </p:txBody>
      </p:sp>
    </p:spTree>
    <p:extLst>
      <p:ext uri="{BB962C8B-B14F-4D97-AF65-F5344CB8AC3E}">
        <p14:creationId xmlns:p14="http://schemas.microsoft.com/office/powerpoint/2010/main" val="11353533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78C7AB5-1D41-4EFB-8514-30AF220568D0}"/>
              </a:ext>
            </a:extLst>
          </p:cNvPr>
          <p:cNvSpPr>
            <a:spLocks noGrp="1"/>
          </p:cNvSpPr>
          <p:nvPr>
            <p:ph type="title"/>
          </p:nvPr>
        </p:nvSpPr>
        <p:spPr>
          <a:xfrm rot="10800000" flipV="1">
            <a:off x="838200" y="247648"/>
            <a:ext cx="10515600" cy="1695451"/>
          </a:xfrm>
        </p:spPr>
        <p:txBody>
          <a:bodyPr>
            <a:normAutofit/>
          </a:bodyPr>
          <a:lstStyle/>
          <a:p>
            <a:r>
              <a:rPr lang="en-US" sz="4400" b="1" dirty="0"/>
              <a:t>IDD Stakeholder Conversations</a:t>
            </a:r>
            <a:br>
              <a:rPr lang="en-US" sz="4400" b="1" dirty="0"/>
            </a:br>
            <a:endParaRPr lang="en-US" dirty="0"/>
          </a:p>
        </p:txBody>
      </p:sp>
      <p:sp>
        <p:nvSpPr>
          <p:cNvPr id="5" name="Content Placeholder 4">
            <a:extLst>
              <a:ext uri="{FF2B5EF4-FFF2-40B4-BE49-F238E27FC236}">
                <a16:creationId xmlns:a16="http://schemas.microsoft.com/office/drawing/2014/main" id="{A1951DAD-413B-4CCF-A2EC-FCC65A5B89D6}"/>
              </a:ext>
            </a:extLst>
          </p:cNvPr>
          <p:cNvSpPr>
            <a:spLocks noGrp="1"/>
          </p:cNvSpPr>
          <p:nvPr>
            <p:ph idx="1"/>
          </p:nvPr>
        </p:nvSpPr>
        <p:spPr>
          <a:xfrm>
            <a:off x="838200" y="1419225"/>
            <a:ext cx="10515600" cy="4720118"/>
          </a:xfrm>
        </p:spPr>
        <p:txBody>
          <a:bodyPr>
            <a:normAutofit/>
          </a:bodyPr>
          <a:lstStyle/>
          <a:p>
            <a:pPr eaLnBrk="1" fontAlgn="auto" hangingPunct="1">
              <a:spcAft>
                <a:spcPts val="600"/>
              </a:spcAft>
              <a:buFont typeface="Wingdings" pitchFamily="2"/>
              <a:buChar char="Ø"/>
              <a:defRPr/>
            </a:pPr>
            <a:r>
              <a:rPr lang="en-US" sz="2800" b="0" dirty="0">
                <a:cs typeface="Times New Roman" pitchFamily="18"/>
              </a:rPr>
              <a:t>NCCDD Members</a:t>
            </a:r>
          </a:p>
          <a:p>
            <a:pPr eaLnBrk="1" fontAlgn="auto" hangingPunct="1">
              <a:spcAft>
                <a:spcPts val="600"/>
              </a:spcAft>
              <a:buFont typeface="Wingdings" pitchFamily="2"/>
              <a:buChar char="Ø"/>
              <a:defRPr/>
            </a:pPr>
            <a:r>
              <a:rPr lang="en-US" sz="2800" b="0" dirty="0">
                <a:cs typeface="Times New Roman" pitchFamily="18"/>
              </a:rPr>
              <a:t>State CFAC</a:t>
            </a:r>
          </a:p>
          <a:p>
            <a:pPr eaLnBrk="1" fontAlgn="auto" hangingPunct="1">
              <a:spcAft>
                <a:spcPts val="600"/>
              </a:spcAft>
              <a:buFont typeface="Wingdings" pitchFamily="2"/>
              <a:buChar char="Ø"/>
              <a:defRPr/>
            </a:pPr>
            <a:r>
              <a:rPr lang="en-US" sz="2800" b="0" dirty="0">
                <a:cs typeface="Times New Roman" pitchFamily="18"/>
              </a:rPr>
              <a:t>DD Consortium</a:t>
            </a:r>
          </a:p>
          <a:p>
            <a:pPr eaLnBrk="1" fontAlgn="auto" hangingPunct="1">
              <a:spcAft>
                <a:spcPts val="600"/>
              </a:spcAft>
              <a:buFont typeface="Wingdings" pitchFamily="2"/>
              <a:buChar char="Ø"/>
              <a:defRPr/>
            </a:pPr>
            <a:r>
              <a:rPr lang="en-US" sz="2800" b="0" dirty="0">
                <a:cs typeface="Times New Roman" pitchFamily="18"/>
              </a:rPr>
              <a:t>Olmstead: Community Capacity Committee</a:t>
            </a:r>
          </a:p>
          <a:p>
            <a:pPr eaLnBrk="1" fontAlgn="auto" hangingPunct="1">
              <a:spcAft>
                <a:spcPts val="600"/>
              </a:spcAft>
              <a:buFont typeface="Wingdings" pitchFamily="2"/>
              <a:buChar char="Ø"/>
              <a:defRPr/>
            </a:pPr>
            <a:r>
              <a:rPr lang="en-US" sz="2800" b="0" dirty="0">
                <a:cs typeface="Times New Roman" pitchFamily="18"/>
              </a:rPr>
              <a:t> NC Provider</a:t>
            </a:r>
            <a:r>
              <a:rPr lang="en-US" sz="2800" dirty="0">
                <a:cs typeface="Times New Roman" pitchFamily="18"/>
              </a:rPr>
              <a:t>s</a:t>
            </a:r>
            <a:r>
              <a:rPr lang="en-US" sz="2800" b="0" dirty="0">
                <a:cs typeface="Times New Roman" pitchFamily="18"/>
              </a:rPr>
              <a:t> Council – IDD Committee</a:t>
            </a:r>
          </a:p>
          <a:p>
            <a:pPr eaLnBrk="1" fontAlgn="auto" hangingPunct="1">
              <a:spcAft>
                <a:spcPts val="600"/>
              </a:spcAft>
              <a:buFont typeface="Wingdings" pitchFamily="2"/>
              <a:buChar char="Ø"/>
              <a:defRPr/>
            </a:pPr>
            <a:r>
              <a:rPr lang="en-US" sz="2800" b="0" dirty="0">
                <a:cs typeface="Times New Roman" pitchFamily="18"/>
              </a:rPr>
              <a:t>NC Innovations Action Waiver Team</a:t>
            </a:r>
          </a:p>
          <a:p>
            <a:pPr eaLnBrk="1" fontAlgn="auto" hangingPunct="1">
              <a:spcAft>
                <a:spcPts val="600"/>
              </a:spcAft>
              <a:buFont typeface="Wingdings" pitchFamily="2"/>
              <a:buChar char="Ø"/>
              <a:defRPr/>
            </a:pPr>
            <a:r>
              <a:rPr lang="en-US" sz="2800" b="0" dirty="0">
                <a:cs typeface="Times New Roman" pitchFamily="18"/>
              </a:rPr>
              <a:t>Money Follows the Person Stakeholder Committee</a:t>
            </a:r>
          </a:p>
          <a:p>
            <a:pPr eaLnBrk="1" fontAlgn="auto" hangingPunct="1">
              <a:spcAft>
                <a:spcPts val="600"/>
              </a:spcAft>
              <a:buFont typeface="Wingdings" pitchFamily="2"/>
              <a:buChar char="Ø"/>
              <a:defRPr/>
            </a:pPr>
            <a:r>
              <a:rPr lang="en-US" sz="2800" dirty="0">
                <a:cs typeface="Times New Roman" pitchFamily="18"/>
              </a:rPr>
              <a:t>Cardinal Innovations Healthcare IDD Stakeholder Group</a:t>
            </a:r>
          </a:p>
        </p:txBody>
      </p:sp>
      <p:sp>
        <p:nvSpPr>
          <p:cNvPr id="2" name="Slide Number Placeholder 1">
            <a:extLst>
              <a:ext uri="{FF2B5EF4-FFF2-40B4-BE49-F238E27FC236}">
                <a16:creationId xmlns:a16="http://schemas.microsoft.com/office/drawing/2014/main" id="{C563C243-820E-40DA-84F5-BF445F1114C2}"/>
              </a:ext>
            </a:extLst>
          </p:cNvPr>
          <p:cNvSpPr>
            <a:spLocks noGrp="1"/>
          </p:cNvSpPr>
          <p:nvPr>
            <p:ph type="sldNum" sz="quarter" idx="12"/>
          </p:nvPr>
        </p:nvSpPr>
        <p:spPr/>
        <p:txBody>
          <a:bodyPr/>
          <a:lstStyle/>
          <a:p>
            <a:fld id="{19B441DD-9C09-4240-A94D-51CCC4F8F858}" type="slidenum">
              <a:rPr lang="en-US" smtClean="0"/>
              <a:t>16</a:t>
            </a:fld>
            <a:endParaRPr lang="en-US" dirty="0"/>
          </a:p>
        </p:txBody>
      </p:sp>
    </p:spTree>
    <p:extLst>
      <p:ext uri="{BB962C8B-B14F-4D97-AF65-F5344CB8AC3E}">
        <p14:creationId xmlns:p14="http://schemas.microsoft.com/office/powerpoint/2010/main" val="17494199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16B7513-4455-474A-8B92-AAE90A518423}"/>
              </a:ext>
            </a:extLst>
          </p:cNvPr>
          <p:cNvSpPr>
            <a:spLocks noGrp="1"/>
          </p:cNvSpPr>
          <p:nvPr>
            <p:ph type="sldNum" sz="quarter" idx="12"/>
          </p:nvPr>
        </p:nvSpPr>
        <p:spPr/>
        <p:txBody>
          <a:bodyPr/>
          <a:lstStyle/>
          <a:p>
            <a:fld id="{19B441DD-9C09-4240-A94D-51CCC4F8F858}" type="slidenum">
              <a:rPr lang="en-US" smtClean="0"/>
              <a:t>17</a:t>
            </a:fld>
            <a:endParaRPr lang="en-US" dirty="0"/>
          </a:p>
        </p:txBody>
      </p:sp>
      <p:pic>
        <p:nvPicPr>
          <p:cNvPr id="2050" name="Picture 3">
            <a:extLst>
              <a:ext uri="{FF2B5EF4-FFF2-40B4-BE49-F238E27FC236}">
                <a16:creationId xmlns:a16="http://schemas.microsoft.com/office/drawing/2014/main" id="{24C5D40B-C495-4246-BB24-8C5441019D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6229" y="136526"/>
            <a:ext cx="11407805" cy="658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076043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2">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C5191CE-F8EC-43E1-ABFB-8FC6E26FA6D3}"/>
              </a:ext>
            </a:extLst>
          </p:cNvPr>
          <p:cNvSpPr>
            <a:spLocks noGrp="1"/>
          </p:cNvSpPr>
          <p:nvPr>
            <p:ph type="title"/>
          </p:nvPr>
        </p:nvSpPr>
        <p:spPr>
          <a:xfrm>
            <a:off x="524256" y="516804"/>
            <a:ext cx="6594189" cy="1625210"/>
          </a:xfrm>
        </p:spPr>
        <p:txBody>
          <a:bodyPr vert="horz" lIns="91440" tIns="45720" rIns="91440" bIns="45720" rtlCol="0" anchor="ctr">
            <a:normAutofit/>
          </a:bodyPr>
          <a:lstStyle/>
          <a:p>
            <a:r>
              <a:rPr lang="en-US" sz="4400" b="1" kern="1200" dirty="0">
                <a:solidFill>
                  <a:srgbClr val="FFFFFF"/>
                </a:solidFill>
                <a:latin typeface="+mj-lt"/>
                <a:ea typeface="+mj-ea"/>
                <a:cs typeface="+mj-cs"/>
              </a:rPr>
              <a:t>State Interviews</a:t>
            </a:r>
          </a:p>
        </p:txBody>
      </p:sp>
      <p:sp>
        <p:nvSpPr>
          <p:cNvPr id="19" name="Rectangle 14">
            <a:extLst>
              <a:ext uri="{FF2B5EF4-FFF2-40B4-BE49-F238E27FC236}">
                <a16:creationId xmlns:a16="http://schemas.microsoft.com/office/drawing/2014/main" id="{36D30126-6314-4A93-B27E-5C66CF7819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4" y="2432305"/>
            <a:ext cx="7056669" cy="4102852"/>
          </a:xfrm>
          <a:prstGeom prst="rect">
            <a:avLst/>
          </a:prstGeom>
          <a:solidFill>
            <a:srgbClr val="7F7F7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C3625E0B-EC07-4ECF-854A-01EAC3817D6E}"/>
              </a:ext>
            </a:extLst>
          </p:cNvPr>
          <p:cNvPicPr>
            <a:picLocks noChangeAspect="1"/>
          </p:cNvPicPr>
          <p:nvPr/>
        </p:nvPicPr>
        <p:blipFill>
          <a:blip r:embed="rId2"/>
          <a:stretch>
            <a:fillRect/>
          </a:stretch>
        </p:blipFill>
        <p:spPr>
          <a:xfrm>
            <a:off x="973785" y="2660287"/>
            <a:ext cx="5765827" cy="3646887"/>
          </a:xfrm>
          <a:prstGeom prst="rect">
            <a:avLst/>
          </a:prstGeom>
        </p:spPr>
      </p:pic>
      <p:sp>
        <p:nvSpPr>
          <p:cNvPr id="17" name="Rectangle 16">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44E46D9A-DB71-4857-939C-8CA186A17DE5}"/>
              </a:ext>
            </a:extLst>
          </p:cNvPr>
          <p:cNvSpPr>
            <a:spLocks noGrp="1"/>
          </p:cNvSpPr>
          <p:nvPr>
            <p:ph idx="1"/>
          </p:nvPr>
        </p:nvSpPr>
        <p:spPr>
          <a:xfrm>
            <a:off x="7534654" y="516804"/>
            <a:ext cx="4328161" cy="5790369"/>
          </a:xfrm>
        </p:spPr>
        <p:txBody>
          <a:bodyPr vert="horz" lIns="91440" tIns="45720" rIns="91440" bIns="45720" rtlCol="0" anchor="ctr">
            <a:noAutofit/>
          </a:bodyPr>
          <a:lstStyle/>
          <a:p>
            <a:pPr marL="0" indent="0">
              <a:spcBef>
                <a:spcPts val="0"/>
              </a:spcBef>
              <a:buNone/>
            </a:pPr>
            <a:r>
              <a:rPr lang="en-US" sz="2400" b="1" u="sng" dirty="0">
                <a:solidFill>
                  <a:srgbClr val="FFFFFF"/>
                </a:solidFill>
              </a:rPr>
              <a:t>Purpose</a:t>
            </a:r>
          </a:p>
          <a:p>
            <a:pPr marL="0" indent="0">
              <a:spcBef>
                <a:spcPts val="0"/>
              </a:spcBef>
              <a:buNone/>
            </a:pPr>
            <a:r>
              <a:rPr lang="en-US" sz="2400" dirty="0">
                <a:solidFill>
                  <a:srgbClr val="FFFFFF"/>
                </a:solidFill>
              </a:rPr>
              <a:t>Identify effective strategies for improving access to IDD Waiver Slots by examining how states have:</a:t>
            </a:r>
          </a:p>
          <a:p>
            <a:pPr marL="342900"/>
            <a:r>
              <a:rPr lang="en-US" sz="2400" dirty="0">
                <a:solidFill>
                  <a:srgbClr val="FFFFFF"/>
                </a:solidFill>
              </a:rPr>
              <a:t>Designed and adapted their IDD waiver systems </a:t>
            </a:r>
          </a:p>
          <a:p>
            <a:pPr marL="342900"/>
            <a:r>
              <a:rPr lang="en-US" sz="2400" dirty="0">
                <a:solidFill>
                  <a:srgbClr val="FFFFFF"/>
                </a:solidFill>
              </a:rPr>
              <a:t>Shortened or eliminated their waiting lists</a:t>
            </a:r>
          </a:p>
          <a:p>
            <a:pPr marL="342900"/>
            <a:r>
              <a:rPr lang="en-US" sz="2400" dirty="0">
                <a:solidFill>
                  <a:srgbClr val="FFFFFF"/>
                </a:solidFill>
              </a:rPr>
              <a:t>Addressed unmet needs and inequities</a:t>
            </a:r>
          </a:p>
          <a:p>
            <a:pPr marL="0" indent="0">
              <a:spcBef>
                <a:spcPts val="1200"/>
              </a:spcBef>
              <a:buNone/>
            </a:pPr>
            <a:r>
              <a:rPr lang="en-US" sz="2400" b="1" u="sng" dirty="0">
                <a:solidFill>
                  <a:srgbClr val="FFFFFF"/>
                </a:solidFill>
              </a:rPr>
              <a:t>States Interviewed</a:t>
            </a:r>
          </a:p>
          <a:p>
            <a:pPr marL="0" indent="0">
              <a:lnSpc>
                <a:spcPct val="100000"/>
              </a:lnSpc>
              <a:spcBef>
                <a:spcPts val="600"/>
              </a:spcBef>
              <a:buNone/>
            </a:pPr>
            <a:r>
              <a:rPr lang="en-US" sz="2400" dirty="0">
                <a:solidFill>
                  <a:srgbClr val="FFFFFF"/>
                </a:solidFill>
              </a:rPr>
              <a:t>North Carolina, Georgia, Louisiana, Maryland, Tennessee,</a:t>
            </a:r>
          </a:p>
          <a:p>
            <a:pPr marL="0" indent="0">
              <a:lnSpc>
                <a:spcPct val="100000"/>
              </a:lnSpc>
              <a:spcBef>
                <a:spcPts val="600"/>
              </a:spcBef>
              <a:buNone/>
            </a:pPr>
            <a:r>
              <a:rPr lang="en-US" sz="2400" dirty="0">
                <a:solidFill>
                  <a:srgbClr val="FFFFFF"/>
                </a:solidFill>
              </a:rPr>
              <a:t>Texas, Washington, Wisconsin</a:t>
            </a:r>
          </a:p>
        </p:txBody>
      </p:sp>
      <p:sp>
        <p:nvSpPr>
          <p:cNvPr id="5" name="Slide Number Placeholder 4">
            <a:extLst>
              <a:ext uri="{FF2B5EF4-FFF2-40B4-BE49-F238E27FC236}">
                <a16:creationId xmlns:a16="http://schemas.microsoft.com/office/drawing/2014/main" id="{1276ECD2-40BA-4AB6-9290-83EC0BC63326}"/>
              </a:ext>
            </a:extLst>
          </p:cNvPr>
          <p:cNvSpPr>
            <a:spLocks noGrp="1"/>
          </p:cNvSpPr>
          <p:nvPr>
            <p:ph type="sldNum" sz="quarter" idx="12"/>
          </p:nvPr>
        </p:nvSpPr>
        <p:spPr>
          <a:xfrm>
            <a:off x="10480391" y="6535157"/>
            <a:ext cx="973667" cy="274320"/>
          </a:xfrm>
        </p:spPr>
        <p:txBody>
          <a:bodyPr vert="horz" lIns="91440" tIns="45720" rIns="91440" bIns="45720" rtlCol="0" anchor="ctr">
            <a:normAutofit/>
          </a:bodyPr>
          <a:lstStyle/>
          <a:p>
            <a:pPr defTabSz="914400">
              <a:spcAft>
                <a:spcPts val="600"/>
              </a:spcAft>
            </a:pPr>
            <a:fld id="{19B441DD-9C09-4240-A94D-51CCC4F8F858}" type="slidenum">
              <a:rPr lang="en-US" sz="1050">
                <a:solidFill>
                  <a:schemeClr val="tx1">
                    <a:lumMod val="50000"/>
                    <a:lumOff val="50000"/>
                  </a:schemeClr>
                </a:solidFill>
              </a:rPr>
              <a:pPr defTabSz="914400">
                <a:spcAft>
                  <a:spcPts val="600"/>
                </a:spcAft>
              </a:pPr>
              <a:t>18</a:t>
            </a:fld>
            <a:endParaRPr lang="en-US" sz="1050" dirty="0">
              <a:solidFill>
                <a:schemeClr val="tx1">
                  <a:lumMod val="50000"/>
                  <a:lumOff val="50000"/>
                </a:schemeClr>
              </a:solidFill>
            </a:endParaRPr>
          </a:p>
        </p:txBody>
      </p:sp>
    </p:spTree>
    <p:extLst>
      <p:ext uri="{BB962C8B-B14F-4D97-AF65-F5344CB8AC3E}">
        <p14:creationId xmlns:p14="http://schemas.microsoft.com/office/powerpoint/2010/main" val="23815251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358660A-3DE9-4755-91C0-824E3C1B6A65}"/>
              </a:ext>
            </a:extLst>
          </p:cNvPr>
          <p:cNvSpPr>
            <a:spLocks noGrp="1"/>
          </p:cNvSpPr>
          <p:nvPr>
            <p:ph type="title"/>
          </p:nvPr>
        </p:nvSpPr>
        <p:spPr>
          <a:xfrm>
            <a:off x="171450" y="136526"/>
            <a:ext cx="5429250" cy="539750"/>
          </a:xfrm>
        </p:spPr>
        <p:txBody>
          <a:bodyPr>
            <a:normAutofit/>
          </a:bodyPr>
          <a:lstStyle/>
          <a:p>
            <a:r>
              <a:rPr lang="en-US" sz="2400" b="1" dirty="0">
                <a:latin typeface="+mn-lt"/>
              </a:rPr>
              <a:t>Appendix A:  State Interview Questions</a:t>
            </a:r>
          </a:p>
        </p:txBody>
      </p:sp>
      <p:sp>
        <p:nvSpPr>
          <p:cNvPr id="5" name="Slide Number Placeholder 4">
            <a:extLst>
              <a:ext uri="{FF2B5EF4-FFF2-40B4-BE49-F238E27FC236}">
                <a16:creationId xmlns:a16="http://schemas.microsoft.com/office/drawing/2014/main" id="{5B57EBDC-0119-4C87-83DB-331CBA62E4D2}"/>
              </a:ext>
            </a:extLst>
          </p:cNvPr>
          <p:cNvSpPr>
            <a:spLocks noGrp="1"/>
          </p:cNvSpPr>
          <p:nvPr>
            <p:ph type="sldNum" sz="quarter" idx="12"/>
          </p:nvPr>
        </p:nvSpPr>
        <p:spPr/>
        <p:txBody>
          <a:bodyPr/>
          <a:lstStyle/>
          <a:p>
            <a:fld id="{19B441DD-9C09-4240-A94D-51CCC4F8F858}" type="slidenum">
              <a:rPr lang="en-US" smtClean="0"/>
              <a:t>19</a:t>
            </a:fld>
            <a:endParaRPr lang="en-US" dirty="0"/>
          </a:p>
        </p:txBody>
      </p:sp>
      <p:pic>
        <p:nvPicPr>
          <p:cNvPr id="10" name="Picture 9">
            <a:extLst>
              <a:ext uri="{FF2B5EF4-FFF2-40B4-BE49-F238E27FC236}">
                <a16:creationId xmlns:a16="http://schemas.microsoft.com/office/drawing/2014/main" id="{61BA8611-3368-4A8B-8D71-D7B476F22B61}"/>
              </a:ext>
            </a:extLst>
          </p:cNvPr>
          <p:cNvPicPr>
            <a:picLocks noChangeAspect="1"/>
          </p:cNvPicPr>
          <p:nvPr/>
        </p:nvPicPr>
        <p:blipFill>
          <a:blip r:embed="rId2"/>
          <a:stretch>
            <a:fillRect/>
          </a:stretch>
        </p:blipFill>
        <p:spPr>
          <a:xfrm>
            <a:off x="1588416" y="676275"/>
            <a:ext cx="9393909" cy="6045199"/>
          </a:xfrm>
          <a:prstGeom prst="rect">
            <a:avLst/>
          </a:prstGeom>
        </p:spPr>
      </p:pic>
    </p:spTree>
    <p:extLst>
      <p:ext uri="{BB962C8B-B14F-4D97-AF65-F5344CB8AC3E}">
        <p14:creationId xmlns:p14="http://schemas.microsoft.com/office/powerpoint/2010/main" val="4127508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5B3B152-98C1-4B68-A850-B362797DFB34}"/>
              </a:ext>
            </a:extLst>
          </p:cNvPr>
          <p:cNvSpPr>
            <a:spLocks noGrp="1"/>
          </p:cNvSpPr>
          <p:nvPr>
            <p:ph type="sldNum" sz="quarter" idx="12"/>
          </p:nvPr>
        </p:nvSpPr>
        <p:spPr/>
        <p:txBody>
          <a:bodyPr/>
          <a:lstStyle/>
          <a:p>
            <a:fld id="{19B441DD-9C09-4240-A94D-51CCC4F8F858}" type="slidenum">
              <a:rPr lang="en-US" smtClean="0"/>
              <a:t>2</a:t>
            </a:fld>
            <a:endParaRPr lang="en-US" dirty="0"/>
          </a:p>
        </p:txBody>
      </p:sp>
      <p:pic>
        <p:nvPicPr>
          <p:cNvPr id="4" name="Picture 3" descr="Text&#10;&#10;Description automatically generated">
            <a:extLst>
              <a:ext uri="{FF2B5EF4-FFF2-40B4-BE49-F238E27FC236}">
                <a16:creationId xmlns:a16="http://schemas.microsoft.com/office/drawing/2014/main" id="{012093A4-A15A-4606-9B19-DCCB20ACB5AA}"/>
              </a:ext>
            </a:extLst>
          </p:cNvPr>
          <p:cNvPicPr>
            <a:picLocks noChangeAspect="1"/>
          </p:cNvPicPr>
          <p:nvPr/>
        </p:nvPicPr>
        <p:blipFill>
          <a:blip r:embed="rId2"/>
          <a:stretch>
            <a:fillRect/>
          </a:stretch>
        </p:blipFill>
        <p:spPr>
          <a:xfrm>
            <a:off x="3520759" y="1714051"/>
            <a:ext cx="4189648" cy="4229549"/>
          </a:xfrm>
          <a:prstGeom prst="rect">
            <a:avLst/>
          </a:prstGeom>
        </p:spPr>
      </p:pic>
      <p:sp>
        <p:nvSpPr>
          <p:cNvPr id="3" name="TextBox 2">
            <a:extLst>
              <a:ext uri="{FF2B5EF4-FFF2-40B4-BE49-F238E27FC236}">
                <a16:creationId xmlns:a16="http://schemas.microsoft.com/office/drawing/2014/main" id="{C88320A4-D662-4C58-B1AC-8680728AA7B2}"/>
              </a:ext>
            </a:extLst>
          </p:cNvPr>
          <p:cNvSpPr txBox="1"/>
          <p:nvPr/>
        </p:nvSpPr>
        <p:spPr>
          <a:xfrm>
            <a:off x="2324746" y="635432"/>
            <a:ext cx="7218386" cy="461665"/>
          </a:xfrm>
          <a:prstGeom prst="rect">
            <a:avLst/>
          </a:prstGeom>
          <a:noFill/>
        </p:spPr>
        <p:txBody>
          <a:bodyPr wrap="none" rtlCol="0">
            <a:spAutoFit/>
          </a:bodyPr>
          <a:lstStyle/>
          <a:p>
            <a:r>
              <a:rPr lang="en-US" sz="2400" dirty="0">
                <a:solidFill>
                  <a:srgbClr val="0070C0"/>
                </a:solidFill>
              </a:rPr>
              <a:t>Final Report Coming to the NCCDD Website in October!  </a:t>
            </a:r>
          </a:p>
        </p:txBody>
      </p:sp>
    </p:spTree>
    <p:extLst>
      <p:ext uri="{BB962C8B-B14F-4D97-AF65-F5344CB8AC3E}">
        <p14:creationId xmlns:p14="http://schemas.microsoft.com/office/powerpoint/2010/main" val="175863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BA2E3C4-CBA1-47A2-A286-39243307E562}"/>
              </a:ext>
            </a:extLst>
          </p:cNvPr>
          <p:cNvSpPr>
            <a:spLocks noGrp="1"/>
          </p:cNvSpPr>
          <p:nvPr>
            <p:ph type="sldNum" sz="quarter" idx="12"/>
          </p:nvPr>
        </p:nvSpPr>
        <p:spPr/>
        <p:txBody>
          <a:bodyPr/>
          <a:lstStyle/>
          <a:p>
            <a:fld id="{19B441DD-9C09-4240-A94D-51CCC4F8F858}" type="slidenum">
              <a:rPr lang="en-US" smtClean="0"/>
              <a:t>20</a:t>
            </a:fld>
            <a:endParaRPr lang="en-US" dirty="0"/>
          </a:p>
        </p:txBody>
      </p:sp>
      <p:pic>
        <p:nvPicPr>
          <p:cNvPr id="4" name="Picture 3">
            <a:extLst>
              <a:ext uri="{FF2B5EF4-FFF2-40B4-BE49-F238E27FC236}">
                <a16:creationId xmlns:a16="http://schemas.microsoft.com/office/drawing/2014/main" id="{B9418096-A063-4970-B909-2E652475B9E8}"/>
              </a:ext>
            </a:extLst>
          </p:cNvPr>
          <p:cNvPicPr>
            <a:picLocks noChangeAspect="1"/>
          </p:cNvPicPr>
          <p:nvPr/>
        </p:nvPicPr>
        <p:blipFill rotWithShape="1">
          <a:blip r:embed="rId2"/>
          <a:srcRect b="36971"/>
          <a:stretch/>
        </p:blipFill>
        <p:spPr>
          <a:xfrm>
            <a:off x="695325" y="83162"/>
            <a:ext cx="10315575" cy="6422413"/>
          </a:xfrm>
          <a:prstGeom prst="rect">
            <a:avLst/>
          </a:prstGeom>
        </p:spPr>
      </p:pic>
    </p:spTree>
    <p:extLst>
      <p:ext uri="{BB962C8B-B14F-4D97-AF65-F5344CB8AC3E}">
        <p14:creationId xmlns:p14="http://schemas.microsoft.com/office/powerpoint/2010/main" val="719938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5DADCB8-B4D2-4986-A1BC-2B2522C3F7AE}"/>
              </a:ext>
            </a:extLst>
          </p:cNvPr>
          <p:cNvSpPr>
            <a:spLocks noGrp="1"/>
          </p:cNvSpPr>
          <p:nvPr>
            <p:ph type="sldNum" sz="quarter" idx="12"/>
          </p:nvPr>
        </p:nvSpPr>
        <p:spPr/>
        <p:txBody>
          <a:bodyPr/>
          <a:lstStyle/>
          <a:p>
            <a:fld id="{19B441DD-9C09-4240-A94D-51CCC4F8F858}" type="slidenum">
              <a:rPr lang="en-US" smtClean="0"/>
              <a:t>21</a:t>
            </a:fld>
            <a:endParaRPr lang="en-US" dirty="0"/>
          </a:p>
        </p:txBody>
      </p:sp>
      <p:pic>
        <p:nvPicPr>
          <p:cNvPr id="4" name="Picture 3">
            <a:extLst>
              <a:ext uri="{FF2B5EF4-FFF2-40B4-BE49-F238E27FC236}">
                <a16:creationId xmlns:a16="http://schemas.microsoft.com/office/drawing/2014/main" id="{32027014-C8ED-4994-A363-141D4C621033}"/>
              </a:ext>
            </a:extLst>
          </p:cNvPr>
          <p:cNvPicPr>
            <a:picLocks noChangeAspect="1"/>
          </p:cNvPicPr>
          <p:nvPr/>
        </p:nvPicPr>
        <p:blipFill rotWithShape="1">
          <a:blip r:embed="rId2"/>
          <a:srcRect t="62710"/>
          <a:stretch/>
        </p:blipFill>
        <p:spPr>
          <a:xfrm>
            <a:off x="385763" y="663575"/>
            <a:ext cx="11420474" cy="5530849"/>
          </a:xfrm>
          <a:prstGeom prst="rect">
            <a:avLst/>
          </a:prstGeom>
        </p:spPr>
      </p:pic>
    </p:spTree>
    <p:extLst>
      <p:ext uri="{BB962C8B-B14F-4D97-AF65-F5344CB8AC3E}">
        <p14:creationId xmlns:p14="http://schemas.microsoft.com/office/powerpoint/2010/main" val="9266817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358660A-3DE9-4755-91C0-824E3C1B6A65}"/>
              </a:ext>
            </a:extLst>
          </p:cNvPr>
          <p:cNvSpPr>
            <a:spLocks noGrp="1"/>
          </p:cNvSpPr>
          <p:nvPr>
            <p:ph type="title"/>
          </p:nvPr>
        </p:nvSpPr>
        <p:spPr>
          <a:xfrm>
            <a:off x="171450" y="136526"/>
            <a:ext cx="5429250" cy="539750"/>
          </a:xfrm>
        </p:spPr>
        <p:txBody>
          <a:bodyPr>
            <a:normAutofit/>
          </a:bodyPr>
          <a:lstStyle/>
          <a:p>
            <a:r>
              <a:rPr lang="en-US" sz="2400" b="1" dirty="0">
                <a:latin typeface="+mn-lt"/>
              </a:rPr>
              <a:t>Appendix A:  State Interview Questions</a:t>
            </a:r>
          </a:p>
        </p:txBody>
      </p:sp>
      <p:sp>
        <p:nvSpPr>
          <p:cNvPr id="5" name="Slide Number Placeholder 4">
            <a:extLst>
              <a:ext uri="{FF2B5EF4-FFF2-40B4-BE49-F238E27FC236}">
                <a16:creationId xmlns:a16="http://schemas.microsoft.com/office/drawing/2014/main" id="{5B57EBDC-0119-4C87-83DB-331CBA62E4D2}"/>
              </a:ext>
            </a:extLst>
          </p:cNvPr>
          <p:cNvSpPr>
            <a:spLocks noGrp="1"/>
          </p:cNvSpPr>
          <p:nvPr>
            <p:ph type="sldNum" sz="quarter" idx="12"/>
          </p:nvPr>
        </p:nvSpPr>
        <p:spPr/>
        <p:txBody>
          <a:bodyPr/>
          <a:lstStyle/>
          <a:p>
            <a:fld id="{19B441DD-9C09-4240-A94D-51CCC4F8F858}" type="slidenum">
              <a:rPr lang="en-US" smtClean="0"/>
              <a:t>22</a:t>
            </a:fld>
            <a:endParaRPr lang="en-US" dirty="0"/>
          </a:p>
        </p:txBody>
      </p:sp>
      <p:pic>
        <p:nvPicPr>
          <p:cNvPr id="4" name="Picture 3">
            <a:extLst>
              <a:ext uri="{FF2B5EF4-FFF2-40B4-BE49-F238E27FC236}">
                <a16:creationId xmlns:a16="http://schemas.microsoft.com/office/drawing/2014/main" id="{8897745F-E963-40F4-A61F-07C83BD3CDB6}"/>
              </a:ext>
            </a:extLst>
          </p:cNvPr>
          <p:cNvPicPr>
            <a:picLocks noChangeAspect="1"/>
          </p:cNvPicPr>
          <p:nvPr/>
        </p:nvPicPr>
        <p:blipFill>
          <a:blip r:embed="rId2"/>
          <a:stretch>
            <a:fillRect/>
          </a:stretch>
        </p:blipFill>
        <p:spPr>
          <a:xfrm>
            <a:off x="1595120" y="646070"/>
            <a:ext cx="9306559" cy="6211930"/>
          </a:xfrm>
          <a:prstGeom prst="rect">
            <a:avLst/>
          </a:prstGeom>
        </p:spPr>
      </p:pic>
    </p:spTree>
    <p:extLst>
      <p:ext uri="{BB962C8B-B14F-4D97-AF65-F5344CB8AC3E}">
        <p14:creationId xmlns:p14="http://schemas.microsoft.com/office/powerpoint/2010/main" val="15349793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358660A-3DE9-4755-91C0-824E3C1B6A65}"/>
              </a:ext>
            </a:extLst>
          </p:cNvPr>
          <p:cNvSpPr>
            <a:spLocks noGrp="1"/>
          </p:cNvSpPr>
          <p:nvPr>
            <p:ph type="title"/>
          </p:nvPr>
        </p:nvSpPr>
        <p:spPr>
          <a:xfrm>
            <a:off x="171450" y="136526"/>
            <a:ext cx="5429250" cy="539750"/>
          </a:xfrm>
        </p:spPr>
        <p:txBody>
          <a:bodyPr>
            <a:normAutofit/>
          </a:bodyPr>
          <a:lstStyle/>
          <a:p>
            <a:r>
              <a:rPr lang="en-US" sz="2400" b="1" dirty="0">
                <a:latin typeface="+mn-lt"/>
              </a:rPr>
              <a:t>Appendix A:  State Interview Questions</a:t>
            </a:r>
          </a:p>
        </p:txBody>
      </p:sp>
      <p:sp>
        <p:nvSpPr>
          <p:cNvPr id="5" name="Slide Number Placeholder 4">
            <a:extLst>
              <a:ext uri="{FF2B5EF4-FFF2-40B4-BE49-F238E27FC236}">
                <a16:creationId xmlns:a16="http://schemas.microsoft.com/office/drawing/2014/main" id="{5B57EBDC-0119-4C87-83DB-331CBA62E4D2}"/>
              </a:ext>
            </a:extLst>
          </p:cNvPr>
          <p:cNvSpPr>
            <a:spLocks noGrp="1"/>
          </p:cNvSpPr>
          <p:nvPr>
            <p:ph type="sldNum" sz="quarter" idx="12"/>
          </p:nvPr>
        </p:nvSpPr>
        <p:spPr/>
        <p:txBody>
          <a:bodyPr/>
          <a:lstStyle/>
          <a:p>
            <a:fld id="{19B441DD-9C09-4240-A94D-51CCC4F8F858}" type="slidenum">
              <a:rPr lang="en-US" smtClean="0"/>
              <a:t>23</a:t>
            </a:fld>
            <a:endParaRPr lang="en-US" dirty="0"/>
          </a:p>
        </p:txBody>
      </p:sp>
      <p:pic>
        <p:nvPicPr>
          <p:cNvPr id="3" name="Picture 2">
            <a:extLst>
              <a:ext uri="{FF2B5EF4-FFF2-40B4-BE49-F238E27FC236}">
                <a16:creationId xmlns:a16="http://schemas.microsoft.com/office/drawing/2014/main" id="{89F968AB-D9DC-4DA1-940A-1A3A2749C164}"/>
              </a:ext>
            </a:extLst>
          </p:cNvPr>
          <p:cNvPicPr>
            <a:picLocks noChangeAspect="1"/>
          </p:cNvPicPr>
          <p:nvPr/>
        </p:nvPicPr>
        <p:blipFill rotWithShape="1">
          <a:blip r:embed="rId2"/>
          <a:srcRect b="39738"/>
          <a:stretch/>
        </p:blipFill>
        <p:spPr>
          <a:xfrm>
            <a:off x="366135" y="1015682"/>
            <a:ext cx="11459730" cy="5118417"/>
          </a:xfrm>
          <a:prstGeom prst="rect">
            <a:avLst/>
          </a:prstGeom>
        </p:spPr>
      </p:pic>
    </p:spTree>
    <p:extLst>
      <p:ext uri="{BB962C8B-B14F-4D97-AF65-F5344CB8AC3E}">
        <p14:creationId xmlns:p14="http://schemas.microsoft.com/office/powerpoint/2010/main" val="32889626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634CCB2-4639-4A19-AE3A-408223593366}"/>
              </a:ext>
            </a:extLst>
          </p:cNvPr>
          <p:cNvSpPr>
            <a:spLocks noGrp="1"/>
          </p:cNvSpPr>
          <p:nvPr>
            <p:ph type="sldNum" sz="quarter" idx="12"/>
          </p:nvPr>
        </p:nvSpPr>
        <p:spPr/>
        <p:txBody>
          <a:bodyPr/>
          <a:lstStyle/>
          <a:p>
            <a:fld id="{19B441DD-9C09-4240-A94D-51CCC4F8F858}" type="slidenum">
              <a:rPr lang="en-US" smtClean="0"/>
              <a:t>24</a:t>
            </a:fld>
            <a:endParaRPr lang="en-US" dirty="0"/>
          </a:p>
        </p:txBody>
      </p:sp>
      <p:pic>
        <p:nvPicPr>
          <p:cNvPr id="4" name="Picture 3">
            <a:extLst>
              <a:ext uri="{FF2B5EF4-FFF2-40B4-BE49-F238E27FC236}">
                <a16:creationId xmlns:a16="http://schemas.microsoft.com/office/drawing/2014/main" id="{4E79B99F-DA9A-47D0-80F5-01A8E5020AA5}"/>
              </a:ext>
            </a:extLst>
          </p:cNvPr>
          <p:cNvPicPr>
            <a:picLocks noChangeAspect="1"/>
          </p:cNvPicPr>
          <p:nvPr/>
        </p:nvPicPr>
        <p:blipFill rotWithShape="1">
          <a:blip r:embed="rId2"/>
          <a:srcRect t="60459"/>
          <a:stretch/>
        </p:blipFill>
        <p:spPr>
          <a:xfrm>
            <a:off x="299460" y="1019174"/>
            <a:ext cx="11459730" cy="4981575"/>
          </a:xfrm>
          <a:prstGeom prst="rect">
            <a:avLst/>
          </a:prstGeom>
        </p:spPr>
      </p:pic>
    </p:spTree>
    <p:extLst>
      <p:ext uri="{BB962C8B-B14F-4D97-AF65-F5344CB8AC3E}">
        <p14:creationId xmlns:p14="http://schemas.microsoft.com/office/powerpoint/2010/main" val="20342512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A99C22A-E032-430E-882E-61DC5E988613}"/>
              </a:ext>
            </a:extLst>
          </p:cNvPr>
          <p:cNvSpPr>
            <a:spLocks noGrp="1"/>
          </p:cNvSpPr>
          <p:nvPr>
            <p:ph type="sldNum" sz="quarter" idx="12"/>
          </p:nvPr>
        </p:nvSpPr>
        <p:spPr/>
        <p:txBody>
          <a:bodyPr/>
          <a:lstStyle/>
          <a:p>
            <a:fld id="{19B441DD-9C09-4240-A94D-51CCC4F8F858}" type="slidenum">
              <a:rPr lang="en-US" smtClean="0"/>
              <a:t>25</a:t>
            </a:fld>
            <a:endParaRPr lang="en-US" dirty="0"/>
          </a:p>
        </p:txBody>
      </p:sp>
      <p:pic>
        <p:nvPicPr>
          <p:cNvPr id="4" name="Picture 3">
            <a:extLst>
              <a:ext uri="{FF2B5EF4-FFF2-40B4-BE49-F238E27FC236}">
                <a16:creationId xmlns:a16="http://schemas.microsoft.com/office/drawing/2014/main" id="{A2EE2F3A-4E32-40E5-AAE8-3DCE60FB386C}"/>
              </a:ext>
            </a:extLst>
          </p:cNvPr>
          <p:cNvPicPr>
            <a:picLocks noChangeAspect="1"/>
          </p:cNvPicPr>
          <p:nvPr/>
        </p:nvPicPr>
        <p:blipFill>
          <a:blip r:embed="rId2"/>
          <a:stretch>
            <a:fillRect/>
          </a:stretch>
        </p:blipFill>
        <p:spPr>
          <a:xfrm>
            <a:off x="366135" y="1015682"/>
            <a:ext cx="11459730" cy="4826635"/>
          </a:xfrm>
          <a:prstGeom prst="rect">
            <a:avLst/>
          </a:prstGeom>
        </p:spPr>
      </p:pic>
    </p:spTree>
    <p:extLst>
      <p:ext uri="{BB962C8B-B14F-4D97-AF65-F5344CB8AC3E}">
        <p14:creationId xmlns:p14="http://schemas.microsoft.com/office/powerpoint/2010/main" val="26641726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9">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0908A89B-72E2-47A0-8AF9-57D0C67D6C94}"/>
              </a:ext>
            </a:extLst>
          </p:cNvPr>
          <p:cNvSpPr txBox="1"/>
          <p:nvPr/>
        </p:nvSpPr>
        <p:spPr>
          <a:xfrm>
            <a:off x="556532" y="643467"/>
            <a:ext cx="11210925" cy="744836"/>
          </a:xfrm>
          <a:prstGeom prst="rect">
            <a:avLst/>
          </a:prstGeom>
        </p:spPr>
        <p:txBody>
          <a:bodyPr vert="horz" lIns="91440" tIns="45720" rIns="91440" bIns="45720" rtlCol="0" anchor="ctr">
            <a:normAutofit/>
          </a:bodyPr>
          <a:lstStyle/>
          <a:p>
            <a:pPr algn="ctr" defTabSz="914400">
              <a:lnSpc>
                <a:spcPct val="90000"/>
              </a:lnSpc>
              <a:spcBef>
                <a:spcPct val="0"/>
              </a:spcBef>
              <a:spcAft>
                <a:spcPts val="600"/>
              </a:spcAft>
            </a:pPr>
            <a:r>
              <a:rPr lang="en-US" sz="3200" b="1" kern="1200" dirty="0">
                <a:solidFill>
                  <a:schemeClr val="bg1"/>
                </a:solidFill>
                <a:latin typeface="+mj-lt"/>
                <a:ea typeface="+mj-ea"/>
                <a:cs typeface="+mj-cs"/>
              </a:rPr>
              <a:t>State Survey </a:t>
            </a:r>
            <a:r>
              <a:rPr lang="en-US" sz="3200" b="1" dirty="0">
                <a:solidFill>
                  <a:schemeClr val="bg1"/>
                </a:solidFill>
                <a:latin typeface="+mj-lt"/>
                <a:ea typeface="+mj-ea"/>
                <a:cs typeface="+mj-cs"/>
              </a:rPr>
              <a:t>Results</a:t>
            </a:r>
            <a:endParaRPr lang="en-US" sz="3200" b="1" kern="1200" dirty="0">
              <a:solidFill>
                <a:schemeClr val="bg1"/>
              </a:solidFill>
              <a:latin typeface="+mj-lt"/>
              <a:ea typeface="+mj-ea"/>
              <a:cs typeface="+mj-cs"/>
            </a:endParaRPr>
          </a:p>
        </p:txBody>
      </p:sp>
      <p:sp>
        <p:nvSpPr>
          <p:cNvPr id="5" name="Slide Number Placeholder 4">
            <a:extLst>
              <a:ext uri="{FF2B5EF4-FFF2-40B4-BE49-F238E27FC236}">
                <a16:creationId xmlns:a16="http://schemas.microsoft.com/office/drawing/2014/main" id="{7B43B88F-AFE5-47D2-A0CC-626BEDC98371}"/>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defTabSz="914400">
              <a:spcAft>
                <a:spcPts val="600"/>
              </a:spcAft>
            </a:pPr>
            <a:fld id="{19B441DD-9C09-4240-A94D-51CCC4F8F858}" type="slidenum">
              <a:rPr lang="en-US" smtClean="0"/>
              <a:pPr defTabSz="914400">
                <a:spcAft>
                  <a:spcPts val="600"/>
                </a:spcAft>
              </a:pPr>
              <a:t>26</a:t>
            </a:fld>
            <a:endParaRPr lang="en-US" dirty="0"/>
          </a:p>
        </p:txBody>
      </p:sp>
      <p:graphicFrame>
        <p:nvGraphicFramePr>
          <p:cNvPr id="3" name="Table 2">
            <a:extLst>
              <a:ext uri="{FF2B5EF4-FFF2-40B4-BE49-F238E27FC236}">
                <a16:creationId xmlns:a16="http://schemas.microsoft.com/office/drawing/2014/main" id="{D6B63491-6D79-4838-B836-CF869D26B845}"/>
              </a:ext>
            </a:extLst>
          </p:cNvPr>
          <p:cNvGraphicFramePr>
            <a:graphicFrameLocks noGrp="1"/>
          </p:cNvGraphicFramePr>
          <p:nvPr>
            <p:extLst>
              <p:ext uri="{D42A27DB-BD31-4B8C-83A1-F6EECF244321}">
                <p14:modId xmlns:p14="http://schemas.microsoft.com/office/powerpoint/2010/main" val="514612940"/>
              </p:ext>
            </p:extLst>
          </p:nvPr>
        </p:nvGraphicFramePr>
        <p:xfrm>
          <a:off x="690233" y="1675227"/>
          <a:ext cx="10811537" cy="4623685"/>
        </p:xfrm>
        <a:graphic>
          <a:graphicData uri="http://schemas.openxmlformats.org/drawingml/2006/table">
            <a:tbl>
              <a:tblPr firstRow="1" bandRow="1">
                <a:tableStyleId>{8799B23B-EC83-4686-B30A-512413B5E67A}</a:tableStyleId>
              </a:tblPr>
              <a:tblGrid>
                <a:gridCol w="3371996">
                  <a:extLst>
                    <a:ext uri="{9D8B030D-6E8A-4147-A177-3AD203B41FA5}">
                      <a16:colId xmlns:a16="http://schemas.microsoft.com/office/drawing/2014/main" val="1658462204"/>
                    </a:ext>
                  </a:extLst>
                </a:gridCol>
                <a:gridCol w="2524429">
                  <a:extLst>
                    <a:ext uri="{9D8B030D-6E8A-4147-A177-3AD203B41FA5}">
                      <a16:colId xmlns:a16="http://schemas.microsoft.com/office/drawing/2014/main" val="2133989386"/>
                    </a:ext>
                  </a:extLst>
                </a:gridCol>
                <a:gridCol w="2457556">
                  <a:extLst>
                    <a:ext uri="{9D8B030D-6E8A-4147-A177-3AD203B41FA5}">
                      <a16:colId xmlns:a16="http://schemas.microsoft.com/office/drawing/2014/main" val="459779877"/>
                    </a:ext>
                  </a:extLst>
                </a:gridCol>
                <a:gridCol w="2457556">
                  <a:extLst>
                    <a:ext uri="{9D8B030D-6E8A-4147-A177-3AD203B41FA5}">
                      <a16:colId xmlns:a16="http://schemas.microsoft.com/office/drawing/2014/main" val="221271827"/>
                    </a:ext>
                  </a:extLst>
                </a:gridCol>
              </a:tblGrid>
              <a:tr h="971321">
                <a:tc>
                  <a:txBody>
                    <a:bodyPr/>
                    <a:lstStyle/>
                    <a:p>
                      <a:pPr algn="ctr" rtl="0" fontAlgn="ctr"/>
                      <a:r>
                        <a:rPr lang="en-US" sz="2400" u="none" strike="noStrike" dirty="0">
                          <a:effectLst/>
                        </a:rPr>
                        <a:t>Outcome</a:t>
                      </a:r>
                      <a:endParaRPr lang="en-US" sz="2400" b="1" i="0" u="none" strike="noStrike" dirty="0">
                        <a:solidFill>
                          <a:srgbClr val="000000"/>
                        </a:solidFill>
                        <a:effectLst/>
                        <a:latin typeface="Calibri" panose="020F0502020204030204" pitchFamily="34" charset="0"/>
                      </a:endParaRPr>
                    </a:p>
                  </a:txBody>
                  <a:tcPr marL="6881" marR="6881" marT="6881" marB="0" anchor="ctr"/>
                </a:tc>
                <a:tc>
                  <a:txBody>
                    <a:bodyPr/>
                    <a:lstStyle/>
                    <a:p>
                      <a:pPr algn="ctr" rtl="0" fontAlgn="ctr"/>
                      <a:r>
                        <a:rPr lang="en-US" sz="2400" u="none" strike="noStrike" dirty="0">
                          <a:effectLst/>
                        </a:rPr>
                        <a:t>North Carolina</a:t>
                      </a:r>
                      <a:endParaRPr lang="en-US" sz="2400" b="1" i="0" u="none" strike="noStrike" dirty="0">
                        <a:solidFill>
                          <a:srgbClr val="000000"/>
                        </a:solidFill>
                        <a:effectLst/>
                        <a:latin typeface="Calibri" panose="020F0502020204030204" pitchFamily="34" charset="0"/>
                      </a:endParaRPr>
                    </a:p>
                  </a:txBody>
                  <a:tcPr marL="6881" marR="6881" marT="6881" marB="0" anchor="ctr"/>
                </a:tc>
                <a:tc>
                  <a:txBody>
                    <a:bodyPr/>
                    <a:lstStyle/>
                    <a:p>
                      <a:pPr algn="ctr" rtl="0" fontAlgn="ctr"/>
                      <a:r>
                        <a:rPr lang="en-US" sz="2400" u="none" strike="noStrike" dirty="0">
                          <a:effectLst/>
                        </a:rPr>
                        <a:t>Average</a:t>
                      </a:r>
                    </a:p>
                    <a:p>
                      <a:pPr algn="ctr" rtl="0" fontAlgn="ctr"/>
                      <a:r>
                        <a:rPr lang="en-US" sz="2400" b="1" i="0" u="none" strike="noStrike" dirty="0">
                          <a:solidFill>
                            <a:srgbClr val="000000"/>
                          </a:solidFill>
                          <a:effectLst/>
                          <a:latin typeface="Calibri" panose="020F0502020204030204" pitchFamily="34" charset="0"/>
                        </a:rPr>
                        <a:t>(range)</a:t>
                      </a:r>
                    </a:p>
                  </a:txBody>
                  <a:tcPr marL="6881" marR="6881" marT="6881" marB="0" anchor="ctr"/>
                </a:tc>
                <a:tc>
                  <a:txBody>
                    <a:bodyPr/>
                    <a:lstStyle/>
                    <a:p>
                      <a:pPr algn="ctr" rtl="0" fontAlgn="ctr"/>
                      <a:r>
                        <a:rPr lang="en-US" sz="2400" u="none" strike="noStrike" dirty="0">
                          <a:effectLst/>
                        </a:rPr>
                        <a:t># of States Analyzed</a:t>
                      </a:r>
                      <a:endParaRPr lang="en-US" sz="2400" b="1" i="0" u="none" strike="noStrike" dirty="0">
                        <a:solidFill>
                          <a:srgbClr val="000000"/>
                        </a:solidFill>
                        <a:effectLst/>
                        <a:latin typeface="Calibri" panose="020F0502020204030204" pitchFamily="34" charset="0"/>
                      </a:endParaRPr>
                    </a:p>
                  </a:txBody>
                  <a:tcPr marL="6881" marR="6881" marT="6881" marB="0" anchor="ctr"/>
                </a:tc>
                <a:extLst>
                  <a:ext uri="{0D108BD9-81ED-4DB2-BD59-A6C34878D82A}">
                    <a16:rowId xmlns:a16="http://schemas.microsoft.com/office/drawing/2014/main" val="2287710547"/>
                  </a:ext>
                </a:extLst>
              </a:tr>
              <a:tr h="508918">
                <a:tc>
                  <a:txBody>
                    <a:bodyPr/>
                    <a:lstStyle/>
                    <a:p>
                      <a:pPr algn="l" rtl="0" fontAlgn="ctr"/>
                      <a:r>
                        <a:rPr lang="en-US" sz="2400" u="none" strike="noStrike" dirty="0">
                          <a:effectLst/>
                        </a:rPr>
                        <a:t># of IDD Waivers</a:t>
                      </a:r>
                      <a:endParaRPr lang="en-US" sz="2400" b="0" i="0" u="none" strike="noStrike" dirty="0">
                        <a:solidFill>
                          <a:srgbClr val="000000"/>
                        </a:solidFill>
                        <a:effectLst/>
                        <a:latin typeface="Calibri" panose="020F0502020204030204" pitchFamily="34" charset="0"/>
                      </a:endParaRPr>
                    </a:p>
                  </a:txBody>
                  <a:tcPr marL="6881" marR="6881" marT="6881" marB="0" anchor="ctr"/>
                </a:tc>
                <a:tc>
                  <a:txBody>
                    <a:bodyPr/>
                    <a:lstStyle/>
                    <a:p>
                      <a:pPr algn="ctr" rtl="0" fontAlgn="ctr"/>
                      <a:r>
                        <a:rPr lang="en-US" sz="2400" u="none" strike="noStrike" dirty="0">
                          <a:effectLst/>
                        </a:rPr>
                        <a:t>1</a:t>
                      </a:r>
                      <a:endParaRPr lang="en-US" sz="2400" b="0" i="0" u="none" strike="noStrike" dirty="0">
                        <a:solidFill>
                          <a:srgbClr val="000000"/>
                        </a:solidFill>
                        <a:effectLst/>
                        <a:latin typeface="Calibri" panose="020F0502020204030204" pitchFamily="34" charset="0"/>
                      </a:endParaRPr>
                    </a:p>
                  </a:txBody>
                  <a:tcPr marL="6881" marR="6881" marT="6881" marB="0" anchor="ctr"/>
                </a:tc>
                <a:tc>
                  <a:txBody>
                    <a:bodyPr/>
                    <a:lstStyle/>
                    <a:p>
                      <a:pPr algn="ctr" rtl="0" fontAlgn="ctr"/>
                      <a:r>
                        <a:rPr lang="en-US" sz="2400" u="none" strike="noStrike" dirty="0">
                          <a:effectLst/>
                        </a:rPr>
                        <a:t>3.6 </a:t>
                      </a:r>
                    </a:p>
                    <a:p>
                      <a:pPr algn="ctr" rtl="0" fontAlgn="ctr"/>
                      <a:r>
                        <a:rPr lang="en-US" sz="2400" u="none" strike="noStrike" dirty="0">
                          <a:effectLst/>
                        </a:rPr>
                        <a:t>(1-10)</a:t>
                      </a:r>
                      <a:endParaRPr lang="en-US" sz="2400" b="0" i="0" u="none" strike="noStrike" dirty="0">
                        <a:solidFill>
                          <a:srgbClr val="000000"/>
                        </a:solidFill>
                        <a:effectLst/>
                        <a:latin typeface="Calibri" panose="020F0502020204030204" pitchFamily="34" charset="0"/>
                      </a:endParaRPr>
                    </a:p>
                  </a:txBody>
                  <a:tcPr marL="6881" marR="6881" marT="6881" marB="0" anchor="ctr"/>
                </a:tc>
                <a:tc>
                  <a:txBody>
                    <a:bodyPr/>
                    <a:lstStyle/>
                    <a:p>
                      <a:pPr algn="ctr" rtl="0" fontAlgn="ctr"/>
                      <a:r>
                        <a:rPr lang="en-US" sz="2400" u="none" strike="noStrike" dirty="0">
                          <a:effectLst/>
                        </a:rPr>
                        <a:t>8</a:t>
                      </a:r>
                      <a:endParaRPr lang="en-US" sz="2400" b="0" i="0" u="none" strike="noStrike" dirty="0">
                        <a:solidFill>
                          <a:srgbClr val="000000"/>
                        </a:solidFill>
                        <a:effectLst/>
                        <a:latin typeface="Calibri" panose="020F0502020204030204" pitchFamily="34" charset="0"/>
                      </a:endParaRPr>
                    </a:p>
                  </a:txBody>
                  <a:tcPr marL="6881" marR="6881" marT="6881" marB="0" anchor="ctr"/>
                </a:tc>
                <a:extLst>
                  <a:ext uri="{0D108BD9-81ED-4DB2-BD59-A6C34878D82A}">
                    <a16:rowId xmlns:a16="http://schemas.microsoft.com/office/drawing/2014/main" val="4284492938"/>
                  </a:ext>
                </a:extLst>
              </a:tr>
              <a:tr h="971321">
                <a:tc>
                  <a:txBody>
                    <a:bodyPr/>
                    <a:lstStyle/>
                    <a:p>
                      <a:pPr algn="l" rtl="0" fontAlgn="ctr"/>
                      <a:r>
                        <a:rPr lang="en-US" sz="2400" u="none" strike="noStrike" dirty="0">
                          <a:effectLst/>
                        </a:rPr>
                        <a:t># of Waiver Slots</a:t>
                      </a:r>
                      <a:endParaRPr lang="en-US" sz="2400" b="0" i="0" u="none" strike="noStrike" dirty="0">
                        <a:solidFill>
                          <a:srgbClr val="000000"/>
                        </a:solidFill>
                        <a:effectLst/>
                        <a:latin typeface="Calibri" panose="020F0502020204030204" pitchFamily="34" charset="0"/>
                      </a:endParaRPr>
                    </a:p>
                  </a:txBody>
                  <a:tcPr marL="6881" marR="6881" marT="6881" marB="0" anchor="ctr"/>
                </a:tc>
                <a:tc>
                  <a:txBody>
                    <a:bodyPr/>
                    <a:lstStyle/>
                    <a:p>
                      <a:pPr algn="ctr" rtl="0" fontAlgn="ctr"/>
                      <a:r>
                        <a:rPr lang="en-US" sz="2400" u="none" strike="noStrike" dirty="0">
                          <a:effectLst/>
                        </a:rPr>
                        <a:t>13,138</a:t>
                      </a:r>
                      <a:endParaRPr lang="en-US" sz="2400" b="0" i="0" u="none" strike="noStrike" dirty="0">
                        <a:solidFill>
                          <a:srgbClr val="000000"/>
                        </a:solidFill>
                        <a:effectLst/>
                        <a:latin typeface="Calibri" panose="020F0502020204030204" pitchFamily="34" charset="0"/>
                      </a:endParaRPr>
                    </a:p>
                  </a:txBody>
                  <a:tcPr marL="6881" marR="6881" marT="6881" marB="0" anchor="ctr"/>
                </a:tc>
                <a:tc>
                  <a:txBody>
                    <a:bodyPr/>
                    <a:lstStyle/>
                    <a:p>
                      <a:pPr algn="ctr" rtl="0" fontAlgn="ctr"/>
                      <a:r>
                        <a:rPr lang="en-US" sz="2400" u="none" strike="noStrike" dirty="0">
                          <a:effectLst/>
                        </a:rPr>
                        <a:t>19,814 </a:t>
                      </a:r>
                    </a:p>
                    <a:p>
                      <a:pPr algn="ctr" rtl="0" fontAlgn="ctr"/>
                      <a:r>
                        <a:rPr lang="en-US" sz="2400" u="none" strike="noStrike" dirty="0">
                          <a:effectLst/>
                        </a:rPr>
                        <a:t>(10k-60k)</a:t>
                      </a:r>
                      <a:endParaRPr lang="en-US" sz="2400" b="0" i="0" u="none" strike="noStrike" dirty="0">
                        <a:solidFill>
                          <a:srgbClr val="000000"/>
                        </a:solidFill>
                        <a:effectLst/>
                        <a:latin typeface="Calibri" panose="020F0502020204030204" pitchFamily="34" charset="0"/>
                      </a:endParaRPr>
                    </a:p>
                  </a:txBody>
                  <a:tcPr marL="6881" marR="6881" marT="6881" marB="0" anchor="ctr"/>
                </a:tc>
                <a:tc>
                  <a:txBody>
                    <a:bodyPr/>
                    <a:lstStyle/>
                    <a:p>
                      <a:pPr algn="ctr" rtl="0" fontAlgn="ctr"/>
                      <a:r>
                        <a:rPr lang="en-US" sz="2400" u="none" strike="noStrike" dirty="0">
                          <a:effectLst/>
                        </a:rPr>
                        <a:t>6</a:t>
                      </a:r>
                      <a:endParaRPr lang="en-US" sz="2400" b="0" i="0" u="none" strike="noStrike" dirty="0">
                        <a:solidFill>
                          <a:srgbClr val="000000"/>
                        </a:solidFill>
                        <a:effectLst/>
                        <a:latin typeface="Calibri" panose="020F0502020204030204" pitchFamily="34" charset="0"/>
                      </a:endParaRPr>
                    </a:p>
                  </a:txBody>
                  <a:tcPr marL="6881" marR="6881" marT="6881" marB="0" anchor="ctr"/>
                </a:tc>
                <a:extLst>
                  <a:ext uri="{0D108BD9-81ED-4DB2-BD59-A6C34878D82A}">
                    <a16:rowId xmlns:a16="http://schemas.microsoft.com/office/drawing/2014/main" val="3486093298"/>
                  </a:ext>
                </a:extLst>
              </a:tr>
              <a:tr h="971321">
                <a:tc>
                  <a:txBody>
                    <a:bodyPr/>
                    <a:lstStyle/>
                    <a:p>
                      <a:pPr algn="l" rtl="0" fontAlgn="ctr"/>
                      <a:r>
                        <a:rPr lang="en-US" sz="2400" u="none" strike="noStrike" dirty="0">
                          <a:effectLst/>
                        </a:rPr>
                        <a:t># on Waiting List</a:t>
                      </a:r>
                      <a:endParaRPr lang="en-US" sz="2400" b="0" i="0" u="none" strike="noStrike" dirty="0">
                        <a:solidFill>
                          <a:srgbClr val="000000"/>
                        </a:solidFill>
                        <a:effectLst/>
                        <a:latin typeface="Calibri" panose="020F0502020204030204" pitchFamily="34" charset="0"/>
                      </a:endParaRPr>
                    </a:p>
                  </a:txBody>
                  <a:tcPr marL="6881" marR="6881" marT="6881" marB="0" anchor="ctr"/>
                </a:tc>
                <a:tc>
                  <a:txBody>
                    <a:bodyPr/>
                    <a:lstStyle/>
                    <a:p>
                      <a:pPr algn="ctr" rtl="0" fontAlgn="ctr"/>
                      <a:r>
                        <a:rPr lang="en-US" sz="2400" u="none" strike="noStrike" dirty="0">
                          <a:effectLst/>
                        </a:rPr>
                        <a:t>~15,000</a:t>
                      </a:r>
                      <a:endParaRPr lang="en-US" sz="2400" b="0" i="0" u="none" strike="noStrike" dirty="0">
                        <a:solidFill>
                          <a:srgbClr val="000000"/>
                        </a:solidFill>
                        <a:effectLst/>
                        <a:latin typeface="Calibri" panose="020F0502020204030204" pitchFamily="34" charset="0"/>
                      </a:endParaRPr>
                    </a:p>
                  </a:txBody>
                  <a:tcPr marL="6881" marR="6881" marT="6881" marB="0" anchor="ctr"/>
                </a:tc>
                <a:tc>
                  <a:txBody>
                    <a:bodyPr/>
                    <a:lstStyle/>
                    <a:p>
                      <a:pPr algn="ctr" rtl="0" fontAlgn="ctr"/>
                      <a:r>
                        <a:rPr lang="en-US" sz="2400" u="none" strike="noStrike" dirty="0">
                          <a:effectLst/>
                        </a:rPr>
                        <a:t>27,155 </a:t>
                      </a:r>
                    </a:p>
                    <a:p>
                      <a:pPr algn="ctr" rtl="0" fontAlgn="ctr"/>
                      <a:r>
                        <a:rPr lang="en-US" sz="2400" u="none" strike="noStrike" dirty="0">
                          <a:effectLst/>
                        </a:rPr>
                        <a:t>(0-159k)</a:t>
                      </a:r>
                      <a:endParaRPr lang="en-US" sz="2400" b="0" i="0" u="none" strike="noStrike" dirty="0">
                        <a:solidFill>
                          <a:srgbClr val="000000"/>
                        </a:solidFill>
                        <a:effectLst/>
                        <a:latin typeface="Calibri" panose="020F0502020204030204" pitchFamily="34" charset="0"/>
                      </a:endParaRPr>
                    </a:p>
                  </a:txBody>
                  <a:tcPr marL="6881" marR="6881" marT="6881" marB="0" anchor="ctr"/>
                </a:tc>
                <a:tc>
                  <a:txBody>
                    <a:bodyPr/>
                    <a:lstStyle/>
                    <a:p>
                      <a:pPr algn="ctr" rtl="0" fontAlgn="ctr"/>
                      <a:r>
                        <a:rPr lang="en-US" sz="2400" u="none" strike="noStrike" dirty="0">
                          <a:effectLst/>
                        </a:rPr>
                        <a:t>8</a:t>
                      </a:r>
                      <a:endParaRPr lang="en-US" sz="2400" b="0" i="0" u="none" strike="noStrike" dirty="0">
                        <a:solidFill>
                          <a:srgbClr val="000000"/>
                        </a:solidFill>
                        <a:effectLst/>
                        <a:latin typeface="Calibri" panose="020F0502020204030204" pitchFamily="34" charset="0"/>
                      </a:endParaRPr>
                    </a:p>
                  </a:txBody>
                  <a:tcPr marL="6881" marR="6881" marT="6881" marB="0" anchor="ctr"/>
                </a:tc>
                <a:extLst>
                  <a:ext uri="{0D108BD9-81ED-4DB2-BD59-A6C34878D82A}">
                    <a16:rowId xmlns:a16="http://schemas.microsoft.com/office/drawing/2014/main" val="608977371"/>
                  </a:ext>
                </a:extLst>
              </a:tr>
              <a:tr h="971321">
                <a:tc>
                  <a:txBody>
                    <a:bodyPr/>
                    <a:lstStyle/>
                    <a:p>
                      <a:pPr algn="l" rtl="0" fontAlgn="ctr"/>
                      <a:r>
                        <a:rPr lang="en-US" sz="2400" u="none" strike="noStrike" dirty="0">
                          <a:effectLst/>
                        </a:rPr>
                        <a:t>Waiting List Time (Years)</a:t>
                      </a:r>
                      <a:endParaRPr lang="en-US" sz="2400" b="0" i="0" u="none" strike="noStrike" dirty="0">
                        <a:solidFill>
                          <a:srgbClr val="000000"/>
                        </a:solidFill>
                        <a:effectLst/>
                        <a:latin typeface="Calibri" panose="020F0502020204030204" pitchFamily="34" charset="0"/>
                      </a:endParaRPr>
                    </a:p>
                  </a:txBody>
                  <a:tcPr marL="6881" marR="6881" marT="6881" marB="0" anchor="ctr"/>
                </a:tc>
                <a:tc>
                  <a:txBody>
                    <a:bodyPr/>
                    <a:lstStyle/>
                    <a:p>
                      <a:pPr algn="ctr" rtl="0" fontAlgn="ctr"/>
                      <a:r>
                        <a:rPr lang="en-US" sz="2400" u="none" strike="noStrike" dirty="0">
                          <a:effectLst/>
                        </a:rPr>
                        <a:t>~10</a:t>
                      </a:r>
                      <a:endParaRPr lang="en-US" sz="2400" b="0" i="0" u="none" strike="noStrike" dirty="0">
                        <a:solidFill>
                          <a:srgbClr val="000000"/>
                        </a:solidFill>
                        <a:effectLst/>
                        <a:latin typeface="Calibri" panose="020F0502020204030204" pitchFamily="34" charset="0"/>
                      </a:endParaRPr>
                    </a:p>
                  </a:txBody>
                  <a:tcPr marL="6881" marR="6881" marT="6881" marB="0" anchor="ctr"/>
                </a:tc>
                <a:tc>
                  <a:txBody>
                    <a:bodyPr/>
                    <a:lstStyle/>
                    <a:p>
                      <a:pPr algn="ctr" rtl="0" fontAlgn="ctr"/>
                      <a:r>
                        <a:rPr lang="en-US" sz="2400" u="none" strike="noStrike" dirty="0">
                          <a:effectLst/>
                        </a:rPr>
                        <a:t>9.1 </a:t>
                      </a:r>
                    </a:p>
                    <a:p>
                      <a:pPr algn="ctr" rtl="0" fontAlgn="ctr"/>
                      <a:r>
                        <a:rPr lang="en-US" sz="2400" u="none" strike="noStrike" dirty="0">
                          <a:effectLst/>
                        </a:rPr>
                        <a:t>(0-15)</a:t>
                      </a:r>
                      <a:endParaRPr lang="en-US" sz="2400" b="0" i="0" u="none" strike="noStrike" dirty="0">
                        <a:solidFill>
                          <a:srgbClr val="000000"/>
                        </a:solidFill>
                        <a:effectLst/>
                        <a:latin typeface="Calibri" panose="020F0502020204030204" pitchFamily="34" charset="0"/>
                      </a:endParaRPr>
                    </a:p>
                  </a:txBody>
                  <a:tcPr marL="6881" marR="6881" marT="6881" marB="0" anchor="ctr"/>
                </a:tc>
                <a:tc>
                  <a:txBody>
                    <a:bodyPr/>
                    <a:lstStyle/>
                    <a:p>
                      <a:pPr algn="ctr" rtl="0" fontAlgn="ctr"/>
                      <a:r>
                        <a:rPr lang="en-US" sz="2400" u="none" strike="noStrike" dirty="0">
                          <a:effectLst/>
                        </a:rPr>
                        <a:t>5</a:t>
                      </a:r>
                      <a:endParaRPr lang="en-US" sz="2400" b="0" i="0" u="none" strike="noStrike" dirty="0">
                        <a:solidFill>
                          <a:srgbClr val="000000"/>
                        </a:solidFill>
                        <a:effectLst/>
                        <a:latin typeface="Calibri" panose="020F0502020204030204" pitchFamily="34" charset="0"/>
                      </a:endParaRPr>
                    </a:p>
                  </a:txBody>
                  <a:tcPr marL="6881" marR="6881" marT="6881" marB="0" anchor="ctr"/>
                </a:tc>
                <a:extLst>
                  <a:ext uri="{0D108BD9-81ED-4DB2-BD59-A6C34878D82A}">
                    <a16:rowId xmlns:a16="http://schemas.microsoft.com/office/drawing/2014/main" val="2838951302"/>
                  </a:ext>
                </a:extLst>
              </a:tr>
            </a:tbl>
          </a:graphicData>
        </a:graphic>
      </p:graphicFrame>
    </p:spTree>
    <p:extLst>
      <p:ext uri="{BB962C8B-B14F-4D97-AF65-F5344CB8AC3E}">
        <p14:creationId xmlns:p14="http://schemas.microsoft.com/office/powerpoint/2010/main" val="16747024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15531DA-2FEC-4534-9998-2209C822E0CA}"/>
              </a:ext>
            </a:extLst>
          </p:cNvPr>
          <p:cNvSpPr>
            <a:spLocks noGrp="1"/>
          </p:cNvSpPr>
          <p:nvPr>
            <p:ph type="title"/>
          </p:nvPr>
        </p:nvSpPr>
        <p:spPr>
          <a:xfrm>
            <a:off x="2087563" y="272256"/>
            <a:ext cx="7294562" cy="1325563"/>
          </a:xfrm>
        </p:spPr>
        <p:txBody>
          <a:bodyPr/>
          <a:lstStyle/>
          <a:p>
            <a:pPr algn="ctr"/>
            <a:r>
              <a:rPr lang="en-US" b="1" dirty="0"/>
              <a:t>States with Shortened or Eliminated Waiting Lists</a:t>
            </a:r>
          </a:p>
        </p:txBody>
      </p:sp>
      <p:sp>
        <p:nvSpPr>
          <p:cNvPr id="5" name="Content Placeholder 4">
            <a:extLst>
              <a:ext uri="{FF2B5EF4-FFF2-40B4-BE49-F238E27FC236}">
                <a16:creationId xmlns:a16="http://schemas.microsoft.com/office/drawing/2014/main" id="{BAD4D52E-52F4-4E57-813D-B016A9488B53}"/>
              </a:ext>
            </a:extLst>
          </p:cNvPr>
          <p:cNvSpPr>
            <a:spLocks noGrp="1"/>
          </p:cNvSpPr>
          <p:nvPr>
            <p:ph sz="half" idx="2"/>
          </p:nvPr>
        </p:nvSpPr>
        <p:spPr>
          <a:xfrm>
            <a:off x="649288" y="2093119"/>
            <a:ext cx="5157787" cy="3684588"/>
          </a:xfrm>
        </p:spPr>
        <p:txBody>
          <a:bodyPr/>
          <a:lstStyle/>
          <a:p>
            <a:pPr marL="0" indent="0">
              <a:buNone/>
            </a:pPr>
            <a:r>
              <a:rPr lang="en-US" b="1" dirty="0"/>
              <a:t>Louisiana</a:t>
            </a:r>
            <a:r>
              <a:rPr lang="en-US" dirty="0">
                <a:solidFill>
                  <a:srgbClr val="0070C0"/>
                </a:solidFill>
              </a:rPr>
              <a:t> </a:t>
            </a:r>
          </a:p>
          <a:p>
            <a:r>
              <a:rPr lang="en-US" dirty="0"/>
              <a:t>4 waivers currently; applying for one, 4-tiered waiver</a:t>
            </a:r>
          </a:p>
          <a:p>
            <a:r>
              <a:rPr lang="en-US" dirty="0"/>
              <a:t>2015: 40,000 waiting (10-14 years)</a:t>
            </a:r>
          </a:p>
          <a:p>
            <a:pPr marL="0" indent="0">
              <a:buNone/>
            </a:pPr>
            <a:r>
              <a:rPr lang="en-US" dirty="0"/>
              <a:t>   2021: now 13,200 waiting</a:t>
            </a:r>
          </a:p>
          <a:p>
            <a:r>
              <a:rPr lang="en-US" dirty="0"/>
              <a:t>Key investment</a:t>
            </a:r>
          </a:p>
        </p:txBody>
      </p:sp>
      <p:sp>
        <p:nvSpPr>
          <p:cNvPr id="7" name="Content Placeholder 6">
            <a:extLst>
              <a:ext uri="{FF2B5EF4-FFF2-40B4-BE49-F238E27FC236}">
                <a16:creationId xmlns:a16="http://schemas.microsoft.com/office/drawing/2014/main" id="{E8E27A7C-BDB7-4BA0-93A8-281856470D67}"/>
              </a:ext>
            </a:extLst>
          </p:cNvPr>
          <p:cNvSpPr>
            <a:spLocks noGrp="1"/>
          </p:cNvSpPr>
          <p:nvPr>
            <p:ph sz="quarter" idx="4"/>
          </p:nvPr>
        </p:nvSpPr>
        <p:spPr>
          <a:xfrm>
            <a:off x="6170612" y="2093119"/>
            <a:ext cx="5183188" cy="3684588"/>
          </a:xfrm>
        </p:spPr>
        <p:txBody>
          <a:bodyPr/>
          <a:lstStyle/>
          <a:p>
            <a:pPr marL="0" indent="0">
              <a:buNone/>
            </a:pPr>
            <a:r>
              <a:rPr lang="en-US" b="1" dirty="0"/>
              <a:t>Wisconsin</a:t>
            </a:r>
          </a:p>
          <a:p>
            <a:r>
              <a:rPr lang="en-US" dirty="0"/>
              <a:t>Statewide managed care with 4 statewide plans </a:t>
            </a:r>
          </a:p>
          <a:p>
            <a:r>
              <a:rPr lang="en-US" dirty="0"/>
              <a:t>Robust benefits</a:t>
            </a:r>
          </a:p>
          <a:p>
            <a:r>
              <a:rPr lang="en-US" dirty="0"/>
              <a:t>No waiting list as of Feb. 2021</a:t>
            </a:r>
          </a:p>
          <a:p>
            <a:r>
              <a:rPr lang="en-US" dirty="0"/>
              <a:t>Entitlement</a:t>
            </a:r>
          </a:p>
        </p:txBody>
      </p:sp>
      <p:sp>
        <p:nvSpPr>
          <p:cNvPr id="2" name="Slide Number Placeholder 1">
            <a:extLst>
              <a:ext uri="{FF2B5EF4-FFF2-40B4-BE49-F238E27FC236}">
                <a16:creationId xmlns:a16="http://schemas.microsoft.com/office/drawing/2014/main" id="{DE8B0956-BD87-43E3-A6E4-5A8493EDB3D2}"/>
              </a:ext>
            </a:extLst>
          </p:cNvPr>
          <p:cNvSpPr>
            <a:spLocks noGrp="1"/>
          </p:cNvSpPr>
          <p:nvPr>
            <p:ph type="sldNum" sz="quarter" idx="12"/>
          </p:nvPr>
        </p:nvSpPr>
        <p:spPr/>
        <p:txBody>
          <a:bodyPr/>
          <a:lstStyle/>
          <a:p>
            <a:fld id="{19B441DD-9C09-4240-A94D-51CCC4F8F858}" type="slidenum">
              <a:rPr lang="en-US" smtClean="0"/>
              <a:t>27</a:t>
            </a:fld>
            <a:endParaRPr lang="en-US" dirty="0"/>
          </a:p>
        </p:txBody>
      </p:sp>
    </p:spTree>
    <p:extLst>
      <p:ext uri="{BB962C8B-B14F-4D97-AF65-F5344CB8AC3E}">
        <p14:creationId xmlns:p14="http://schemas.microsoft.com/office/powerpoint/2010/main" val="40848986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0ADDC-1D50-4FF0-9793-C89AE8D9F5C3}"/>
              </a:ext>
            </a:extLst>
          </p:cNvPr>
          <p:cNvSpPr>
            <a:spLocks noGrp="1"/>
          </p:cNvSpPr>
          <p:nvPr>
            <p:ph type="title"/>
          </p:nvPr>
        </p:nvSpPr>
        <p:spPr/>
        <p:txBody>
          <a:bodyPr>
            <a:normAutofit/>
          </a:bodyPr>
          <a:lstStyle/>
          <a:p>
            <a:pPr algn="ctr"/>
            <a:r>
              <a:rPr lang="en-US" sz="3200" b="1" dirty="0"/>
              <a:t>State Strategies </a:t>
            </a:r>
            <a:br>
              <a:rPr lang="en-US" sz="3200" b="1" dirty="0"/>
            </a:br>
            <a:r>
              <a:rPr lang="en-US" sz="3200" b="1" dirty="0"/>
              <a:t>for Reducing Or Eliminating Waiting Lists</a:t>
            </a:r>
          </a:p>
        </p:txBody>
      </p:sp>
      <p:sp>
        <p:nvSpPr>
          <p:cNvPr id="3" name="Text Placeholder 2">
            <a:extLst>
              <a:ext uri="{FF2B5EF4-FFF2-40B4-BE49-F238E27FC236}">
                <a16:creationId xmlns:a16="http://schemas.microsoft.com/office/drawing/2014/main" id="{B16EA848-B9CB-4236-BCE4-B2F931C01A9B}"/>
              </a:ext>
            </a:extLst>
          </p:cNvPr>
          <p:cNvSpPr>
            <a:spLocks noGrp="1"/>
          </p:cNvSpPr>
          <p:nvPr>
            <p:ph type="body" idx="1"/>
          </p:nvPr>
        </p:nvSpPr>
        <p:spPr/>
        <p:txBody>
          <a:bodyPr/>
          <a:lstStyle/>
          <a:p>
            <a:pPr algn="ctr"/>
            <a:r>
              <a:rPr lang="en-US" b="0" u="sng" dirty="0"/>
              <a:t>Shared Strategies (2 or more states)</a:t>
            </a:r>
          </a:p>
        </p:txBody>
      </p:sp>
      <p:sp>
        <p:nvSpPr>
          <p:cNvPr id="4" name="Content Placeholder 3">
            <a:extLst>
              <a:ext uri="{FF2B5EF4-FFF2-40B4-BE49-F238E27FC236}">
                <a16:creationId xmlns:a16="http://schemas.microsoft.com/office/drawing/2014/main" id="{C4F40D5F-3580-41E8-8B40-BF28574D3EBE}"/>
              </a:ext>
            </a:extLst>
          </p:cNvPr>
          <p:cNvSpPr>
            <a:spLocks noGrp="1"/>
          </p:cNvSpPr>
          <p:nvPr>
            <p:ph sz="half" idx="2"/>
          </p:nvPr>
        </p:nvSpPr>
        <p:spPr/>
        <p:txBody>
          <a:bodyPr>
            <a:normAutofit lnSpcReduction="10000"/>
          </a:bodyPr>
          <a:lstStyle/>
          <a:p>
            <a:r>
              <a:rPr lang="en-US" sz="2400" dirty="0"/>
              <a:t>Advocate for </a:t>
            </a:r>
            <a:r>
              <a:rPr lang="en-US" sz="2400" i="1" dirty="0"/>
              <a:t>recurring</a:t>
            </a:r>
            <a:r>
              <a:rPr lang="en-US" sz="2400" dirty="0"/>
              <a:t>, annual State legislative appropriations</a:t>
            </a:r>
          </a:p>
          <a:p>
            <a:r>
              <a:rPr lang="en-US" sz="2400" dirty="0"/>
              <a:t>Maintain a rapport with a legislative Champion</a:t>
            </a:r>
          </a:p>
          <a:p>
            <a:r>
              <a:rPr lang="en-US" sz="2400" dirty="0"/>
              <a:t>Maximize access to information and </a:t>
            </a:r>
            <a:r>
              <a:rPr lang="en-US" sz="2400" i="1" dirty="0"/>
              <a:t>non</a:t>
            </a:r>
            <a:r>
              <a:rPr lang="en-US" sz="2400" dirty="0"/>
              <a:t>-waiver services</a:t>
            </a:r>
          </a:p>
          <a:p>
            <a:r>
              <a:rPr lang="en-US" sz="2400" dirty="0"/>
              <a:t>Tier waivers by service needs</a:t>
            </a:r>
          </a:p>
        </p:txBody>
      </p:sp>
      <p:sp>
        <p:nvSpPr>
          <p:cNvPr id="5" name="Text Placeholder 4">
            <a:extLst>
              <a:ext uri="{FF2B5EF4-FFF2-40B4-BE49-F238E27FC236}">
                <a16:creationId xmlns:a16="http://schemas.microsoft.com/office/drawing/2014/main" id="{48425600-07FD-47BF-B051-827E8015FCB3}"/>
              </a:ext>
            </a:extLst>
          </p:cNvPr>
          <p:cNvSpPr>
            <a:spLocks noGrp="1"/>
          </p:cNvSpPr>
          <p:nvPr>
            <p:ph type="body" sz="quarter" idx="3"/>
          </p:nvPr>
        </p:nvSpPr>
        <p:spPr/>
        <p:txBody>
          <a:bodyPr/>
          <a:lstStyle/>
          <a:p>
            <a:pPr algn="ctr"/>
            <a:r>
              <a:rPr lang="en-US" b="0" u="sng" dirty="0"/>
              <a:t>Unique Strategies </a:t>
            </a:r>
          </a:p>
        </p:txBody>
      </p:sp>
      <p:sp>
        <p:nvSpPr>
          <p:cNvPr id="6" name="Content Placeholder 5">
            <a:extLst>
              <a:ext uri="{FF2B5EF4-FFF2-40B4-BE49-F238E27FC236}">
                <a16:creationId xmlns:a16="http://schemas.microsoft.com/office/drawing/2014/main" id="{D219ECFF-FF66-4AFD-9EC4-5147E1D0312B}"/>
              </a:ext>
            </a:extLst>
          </p:cNvPr>
          <p:cNvSpPr>
            <a:spLocks noGrp="1"/>
          </p:cNvSpPr>
          <p:nvPr>
            <p:ph sz="quarter" idx="4"/>
          </p:nvPr>
        </p:nvSpPr>
        <p:spPr/>
        <p:txBody>
          <a:bodyPr>
            <a:normAutofit lnSpcReduction="10000"/>
          </a:bodyPr>
          <a:lstStyle/>
          <a:p>
            <a:r>
              <a:rPr lang="en-US" sz="2400" dirty="0"/>
              <a:t>Use statutorily dedicated funding (</a:t>
            </a:r>
            <a:r>
              <a:rPr lang="en-US" sz="2400" b="1" dirty="0"/>
              <a:t>LA</a:t>
            </a:r>
            <a:r>
              <a:rPr lang="en-US" sz="2400" dirty="0"/>
              <a:t>)</a:t>
            </a:r>
          </a:p>
          <a:p>
            <a:r>
              <a:rPr lang="en-US" sz="2400" dirty="0"/>
              <a:t>Use grassroots advocacy to make Waiver slots an entitlement under managed care (</a:t>
            </a:r>
            <a:r>
              <a:rPr lang="en-US" sz="2400" b="1" dirty="0"/>
              <a:t>WI</a:t>
            </a:r>
            <a:r>
              <a:rPr lang="en-US" sz="2400" dirty="0"/>
              <a:t>)</a:t>
            </a:r>
          </a:p>
          <a:p>
            <a:r>
              <a:rPr lang="en-US" sz="2400" dirty="0"/>
              <a:t>Train and fund Cultural Brokers to prevent or address systemic bias (</a:t>
            </a:r>
            <a:r>
              <a:rPr lang="en-US" sz="2400" b="1" dirty="0"/>
              <a:t>MD</a:t>
            </a:r>
            <a:r>
              <a:rPr lang="en-US" sz="2400" dirty="0"/>
              <a:t>)</a:t>
            </a:r>
          </a:p>
          <a:p>
            <a:r>
              <a:rPr lang="en-US" sz="2400" dirty="0"/>
              <a:t>Coordinate with other payors in the system (</a:t>
            </a:r>
            <a:r>
              <a:rPr lang="en-US" sz="2400" b="1" dirty="0"/>
              <a:t>GA</a:t>
            </a:r>
            <a:r>
              <a:rPr lang="en-US" sz="2400" dirty="0"/>
              <a:t>)</a:t>
            </a:r>
          </a:p>
          <a:p>
            <a:r>
              <a:rPr lang="en-US" sz="2400" dirty="0"/>
              <a:t>Make a documentary film to feature waiting list stories (</a:t>
            </a:r>
            <a:r>
              <a:rPr lang="en-US" sz="2400" b="1" dirty="0"/>
              <a:t>GA</a:t>
            </a:r>
            <a:r>
              <a:rPr lang="en-US" sz="2400" dirty="0"/>
              <a:t>)</a:t>
            </a:r>
          </a:p>
        </p:txBody>
      </p:sp>
      <p:sp>
        <p:nvSpPr>
          <p:cNvPr id="7" name="Slide Number Placeholder 6">
            <a:extLst>
              <a:ext uri="{FF2B5EF4-FFF2-40B4-BE49-F238E27FC236}">
                <a16:creationId xmlns:a16="http://schemas.microsoft.com/office/drawing/2014/main" id="{76712C7D-E000-4230-B5DF-97474F8DD957}"/>
              </a:ext>
            </a:extLst>
          </p:cNvPr>
          <p:cNvSpPr>
            <a:spLocks noGrp="1"/>
          </p:cNvSpPr>
          <p:nvPr>
            <p:ph type="sldNum" sz="quarter" idx="12"/>
          </p:nvPr>
        </p:nvSpPr>
        <p:spPr/>
        <p:txBody>
          <a:bodyPr/>
          <a:lstStyle/>
          <a:p>
            <a:fld id="{19B441DD-9C09-4240-A94D-51CCC4F8F858}" type="slidenum">
              <a:rPr lang="en-US" smtClean="0"/>
              <a:t>28</a:t>
            </a:fld>
            <a:endParaRPr lang="en-US" dirty="0"/>
          </a:p>
        </p:txBody>
      </p:sp>
    </p:spTree>
    <p:extLst>
      <p:ext uri="{BB962C8B-B14F-4D97-AF65-F5344CB8AC3E}">
        <p14:creationId xmlns:p14="http://schemas.microsoft.com/office/powerpoint/2010/main" val="38764221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FFC871-7CF7-485F-87C2-FD9D5CE468C6}"/>
              </a:ext>
            </a:extLst>
          </p:cNvPr>
          <p:cNvSpPr>
            <a:spLocks noGrp="1"/>
          </p:cNvSpPr>
          <p:nvPr>
            <p:ph type="ctrTitle"/>
          </p:nvPr>
        </p:nvSpPr>
        <p:spPr/>
        <p:txBody>
          <a:bodyPr/>
          <a:lstStyle/>
          <a:p>
            <a:r>
              <a:rPr lang="en-US" b="1" dirty="0"/>
              <a:t>Conclusions</a:t>
            </a:r>
          </a:p>
        </p:txBody>
      </p:sp>
      <p:sp>
        <p:nvSpPr>
          <p:cNvPr id="4" name="Slide Number Placeholder 3">
            <a:extLst>
              <a:ext uri="{FF2B5EF4-FFF2-40B4-BE49-F238E27FC236}">
                <a16:creationId xmlns:a16="http://schemas.microsoft.com/office/drawing/2014/main" id="{8503E104-3742-4978-B179-917CFE0BD0E5}"/>
              </a:ext>
            </a:extLst>
          </p:cNvPr>
          <p:cNvSpPr>
            <a:spLocks noGrp="1"/>
          </p:cNvSpPr>
          <p:nvPr>
            <p:ph type="sldNum" sz="quarter" idx="12"/>
          </p:nvPr>
        </p:nvSpPr>
        <p:spPr/>
        <p:txBody>
          <a:bodyPr/>
          <a:lstStyle/>
          <a:p>
            <a:fld id="{19B441DD-9C09-4240-A94D-51CCC4F8F858}" type="slidenum">
              <a:rPr lang="en-US" smtClean="0"/>
              <a:t>29</a:t>
            </a:fld>
            <a:endParaRPr lang="en-US" dirty="0"/>
          </a:p>
        </p:txBody>
      </p:sp>
    </p:spTree>
    <p:extLst>
      <p:ext uri="{BB962C8B-B14F-4D97-AF65-F5344CB8AC3E}">
        <p14:creationId xmlns:p14="http://schemas.microsoft.com/office/powerpoint/2010/main" val="19399374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CBF10-4E30-4C32-9A92-6DFED8EC2E5C}"/>
              </a:ext>
            </a:extLst>
          </p:cNvPr>
          <p:cNvSpPr>
            <a:spLocks noGrp="1"/>
          </p:cNvSpPr>
          <p:nvPr>
            <p:ph type="title"/>
          </p:nvPr>
        </p:nvSpPr>
        <p:spPr/>
        <p:txBody>
          <a:bodyPr/>
          <a:lstStyle/>
          <a:p>
            <a:pPr algn="ctr"/>
            <a:r>
              <a:rPr lang="en-US" b="1" dirty="0"/>
              <a:t>Today’s Conversation</a:t>
            </a:r>
          </a:p>
        </p:txBody>
      </p:sp>
      <p:sp>
        <p:nvSpPr>
          <p:cNvPr id="3" name="Content Placeholder 2">
            <a:extLst>
              <a:ext uri="{FF2B5EF4-FFF2-40B4-BE49-F238E27FC236}">
                <a16:creationId xmlns:a16="http://schemas.microsoft.com/office/drawing/2014/main" id="{98C39499-6CB9-4658-B0F1-4B02DE002241}"/>
              </a:ext>
            </a:extLst>
          </p:cNvPr>
          <p:cNvSpPr>
            <a:spLocks noGrp="1"/>
          </p:cNvSpPr>
          <p:nvPr>
            <p:ph idx="1"/>
          </p:nvPr>
        </p:nvSpPr>
        <p:spPr>
          <a:xfrm>
            <a:off x="838200" y="1781175"/>
            <a:ext cx="10515600" cy="4395788"/>
          </a:xfrm>
        </p:spPr>
        <p:txBody>
          <a:bodyPr>
            <a:normAutofit/>
          </a:bodyPr>
          <a:lstStyle/>
          <a:p>
            <a:r>
              <a:rPr lang="en-US" sz="2400" dirty="0"/>
              <a:t>Opening Remarks &amp; Introductions</a:t>
            </a:r>
          </a:p>
          <a:p>
            <a:r>
              <a:rPr lang="en-US" sz="2400" dirty="0"/>
              <a:t>Scope of Work: NCCDD Registry of Unmet Needs Project</a:t>
            </a:r>
          </a:p>
          <a:p>
            <a:r>
              <a:rPr lang="en-US" sz="2400" dirty="0"/>
              <a:t>LME/MCO  Survey &amp; Findings</a:t>
            </a:r>
          </a:p>
          <a:p>
            <a:r>
              <a:rPr lang="en-US" sz="2400" dirty="0"/>
              <a:t>NC Stakeholder Listening Sessions: Considerations/Concerns /Strategies</a:t>
            </a:r>
          </a:p>
          <a:p>
            <a:r>
              <a:rPr lang="en-US" sz="2400" dirty="0"/>
              <a:t>State Interviews &amp; Findings</a:t>
            </a:r>
          </a:p>
          <a:p>
            <a:r>
              <a:rPr lang="en-US" sz="2400" dirty="0"/>
              <a:t>Policy Recommendations</a:t>
            </a:r>
          </a:p>
          <a:p>
            <a:r>
              <a:rPr lang="en-US" sz="2400" dirty="0"/>
              <a:t>Questions/Comments</a:t>
            </a:r>
          </a:p>
          <a:p>
            <a:r>
              <a:rPr lang="en-US" sz="2400" dirty="0"/>
              <a:t>Next Steps</a:t>
            </a:r>
          </a:p>
          <a:p>
            <a:endParaRPr lang="en-US" dirty="0"/>
          </a:p>
          <a:p>
            <a:pPr lvl="1"/>
            <a:endParaRPr lang="en-US" dirty="0"/>
          </a:p>
          <a:p>
            <a:pPr lvl="1"/>
            <a:endParaRPr lang="en-US" dirty="0"/>
          </a:p>
        </p:txBody>
      </p:sp>
      <p:sp>
        <p:nvSpPr>
          <p:cNvPr id="4" name="Slide Number Placeholder 3">
            <a:extLst>
              <a:ext uri="{FF2B5EF4-FFF2-40B4-BE49-F238E27FC236}">
                <a16:creationId xmlns:a16="http://schemas.microsoft.com/office/drawing/2014/main" id="{A00ECBC4-CCCF-4665-A70B-6CFEE84D3B18}"/>
              </a:ext>
            </a:extLst>
          </p:cNvPr>
          <p:cNvSpPr>
            <a:spLocks noGrp="1"/>
          </p:cNvSpPr>
          <p:nvPr>
            <p:ph type="sldNum" sz="quarter" idx="12"/>
          </p:nvPr>
        </p:nvSpPr>
        <p:spPr/>
        <p:txBody>
          <a:bodyPr/>
          <a:lstStyle/>
          <a:p>
            <a:fld id="{19B441DD-9C09-4240-A94D-51CCC4F8F858}" type="slidenum">
              <a:rPr lang="en-US" smtClean="0"/>
              <a:t>3</a:t>
            </a:fld>
            <a:endParaRPr lang="en-US" dirty="0"/>
          </a:p>
        </p:txBody>
      </p:sp>
    </p:spTree>
    <p:extLst>
      <p:ext uri="{BB962C8B-B14F-4D97-AF65-F5344CB8AC3E}">
        <p14:creationId xmlns:p14="http://schemas.microsoft.com/office/powerpoint/2010/main" val="5092292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C2988-A6C1-4F3B-B87A-FD27DCA82439}"/>
              </a:ext>
            </a:extLst>
          </p:cNvPr>
          <p:cNvSpPr>
            <a:spLocks noGrp="1"/>
          </p:cNvSpPr>
          <p:nvPr>
            <p:ph type="title"/>
          </p:nvPr>
        </p:nvSpPr>
        <p:spPr/>
        <p:txBody>
          <a:bodyPr>
            <a:normAutofit fontScale="90000"/>
          </a:bodyPr>
          <a:lstStyle/>
          <a:p>
            <a:pPr algn="ctr"/>
            <a:r>
              <a:rPr lang="en-US" sz="4400" b="1" kern="1200" dirty="0">
                <a:effectLst/>
                <a:ea typeface="Times New Roman" panose="02020603050405020304" pitchFamily="18" charset="0"/>
                <a:cs typeface="Arial" panose="020B0604020202020204" pitchFamily="34" charset="0"/>
              </a:rPr>
              <a:t>Policy Recommendations for </a:t>
            </a:r>
            <a:br>
              <a:rPr lang="en-US" sz="4400" b="1" kern="1200" dirty="0">
                <a:effectLst/>
                <a:ea typeface="Times New Roman" panose="02020603050405020304" pitchFamily="18" charset="0"/>
                <a:cs typeface="Arial" panose="020B0604020202020204" pitchFamily="34" charset="0"/>
              </a:rPr>
            </a:br>
            <a:r>
              <a:rPr lang="en-US" sz="4400" b="1" kern="1200" dirty="0">
                <a:effectLst/>
                <a:ea typeface="Times New Roman" panose="02020603050405020304" pitchFamily="18" charset="0"/>
                <a:cs typeface="Arial" panose="020B0604020202020204" pitchFamily="34" charset="0"/>
              </a:rPr>
              <a:t>The North Carolina Innovations Waiver</a:t>
            </a:r>
            <a:br>
              <a:rPr lang="en-US" sz="4400" kern="1200" dirty="0">
                <a:effectLst/>
                <a:ea typeface="Tw Cen MT" panose="020B0602020104020603"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89C57E88-ACE3-4AE4-9C19-18A28D9E5DB9}"/>
              </a:ext>
            </a:extLst>
          </p:cNvPr>
          <p:cNvSpPr>
            <a:spLocks noGrp="1"/>
          </p:cNvSpPr>
          <p:nvPr>
            <p:ph sz="half" idx="1"/>
          </p:nvPr>
        </p:nvSpPr>
        <p:spPr>
          <a:xfrm>
            <a:off x="1133475" y="1466850"/>
            <a:ext cx="9525000" cy="4959350"/>
          </a:xfrm>
        </p:spPr>
        <p:txBody>
          <a:bodyPr>
            <a:noAutofit/>
          </a:bodyPr>
          <a:lstStyle/>
          <a:p>
            <a:pPr marL="342900" marR="0" lvl="0" indent="-342900" algn="just">
              <a:lnSpc>
                <a:spcPct val="100000"/>
              </a:lnSpc>
              <a:spcBef>
                <a:spcPts val="0"/>
              </a:spcBef>
              <a:spcAft>
                <a:spcPts val="600"/>
              </a:spcAft>
              <a:buFont typeface="Symbol" panose="05050102010706020507" pitchFamily="18" charset="2"/>
              <a:buChar char=""/>
            </a:pPr>
            <a:r>
              <a:rPr lang="en-US" sz="2400" kern="1200" dirty="0">
                <a:effectLst/>
                <a:ea typeface="Times New Roman" panose="02020603050405020304" pitchFamily="18" charset="0"/>
                <a:cs typeface="Arial" panose="020B0604020202020204" pitchFamily="34" charset="0"/>
              </a:rPr>
              <a:t>Increase the number of Waiver slots so </a:t>
            </a:r>
            <a:r>
              <a:rPr lang="en-US" sz="2400" kern="1200" dirty="0">
                <a:effectLst/>
                <a:ea typeface="Tw Cen MT" panose="020B0602020104020603" pitchFamily="34" charset="0"/>
                <a:cs typeface="Arial" panose="020B0604020202020204" pitchFamily="34" charset="0"/>
              </a:rPr>
              <a:t>more individuals with IDD will be fully included, respected, valued, and supported in their communities.</a:t>
            </a:r>
            <a:r>
              <a:rPr lang="en-US" sz="2400" kern="1200" dirty="0">
                <a:effectLst/>
                <a:ea typeface="Tw Cen MT" panose="020B0602020104020603" pitchFamily="34" charset="0"/>
                <a:cs typeface="Times New Roman" panose="02020603050405020304" pitchFamily="18" charset="0"/>
              </a:rPr>
              <a:t> </a:t>
            </a:r>
          </a:p>
          <a:p>
            <a:pPr marL="342900" marR="0" lvl="0" indent="-342900" algn="just">
              <a:lnSpc>
                <a:spcPct val="100000"/>
              </a:lnSpc>
              <a:spcBef>
                <a:spcPts val="0"/>
              </a:spcBef>
              <a:spcAft>
                <a:spcPts val="600"/>
              </a:spcAft>
              <a:buFont typeface="Symbol" panose="05050102010706020507" pitchFamily="18" charset="2"/>
              <a:buChar char=""/>
            </a:pPr>
            <a:r>
              <a:rPr lang="en-US" sz="2400" kern="1200" dirty="0">
                <a:effectLst/>
                <a:ea typeface="Times New Roman" panose="02020603050405020304" pitchFamily="18" charset="0"/>
                <a:cs typeface="Arial" panose="020B0604020202020204" pitchFamily="34" charset="0"/>
              </a:rPr>
              <a:t>Increase workforce capacity and wages to ensure adequate support for existing and new Waiver slots.</a:t>
            </a:r>
            <a:endParaRPr lang="en-US" sz="2400" kern="1200" dirty="0">
              <a:effectLst/>
              <a:ea typeface="Tw Cen MT" panose="020B0602020104020603" pitchFamily="34" charset="0"/>
              <a:cs typeface="Times New Roman" panose="02020603050405020304" pitchFamily="18" charset="0"/>
            </a:endParaRPr>
          </a:p>
          <a:p>
            <a:pPr marL="342900" marR="246380" lvl="0" indent="-342900" algn="just">
              <a:lnSpc>
                <a:spcPct val="100000"/>
              </a:lnSpc>
              <a:spcBef>
                <a:spcPts val="0"/>
              </a:spcBef>
              <a:spcAft>
                <a:spcPts val="600"/>
              </a:spcAft>
              <a:buFont typeface="Symbol" panose="05050102010706020507" pitchFamily="18" charset="2"/>
              <a:buChar char=""/>
            </a:pPr>
            <a:r>
              <a:rPr lang="en-US" sz="2400" kern="1200" dirty="0">
                <a:effectLst/>
                <a:ea typeface="Times New Roman" panose="02020603050405020304" pitchFamily="18" charset="0"/>
                <a:cs typeface="Arial" panose="020B0604020202020204" pitchFamily="34" charset="0"/>
              </a:rPr>
              <a:t>Centralize the Registry of Unmet Needs database within NC DHHS to ensure accurate data and timely and periodic (quarterly) notifications to beneficiaries on the RUN.</a:t>
            </a:r>
            <a:endParaRPr lang="en-US" sz="2400" kern="1200" dirty="0">
              <a:effectLst/>
              <a:ea typeface="Tw Cen MT" panose="020B0602020104020603" pitchFamily="34" charset="0"/>
              <a:cs typeface="Times New Roman" panose="02020603050405020304" pitchFamily="18" charset="0"/>
            </a:endParaRPr>
          </a:p>
          <a:p>
            <a:pPr marL="342900" marR="246380" indent="-342900" algn="just">
              <a:lnSpc>
                <a:spcPct val="100000"/>
              </a:lnSpc>
              <a:spcBef>
                <a:spcPts val="0"/>
              </a:spcBef>
              <a:spcAft>
                <a:spcPts val="600"/>
              </a:spcAft>
              <a:buFont typeface="Symbol" panose="05050102010706020507" pitchFamily="18" charset="2"/>
              <a:buChar char=""/>
            </a:pPr>
            <a:r>
              <a:rPr lang="en-US" sz="2400" kern="1200" dirty="0">
                <a:effectLst/>
                <a:ea typeface="Times New Roman" panose="02020603050405020304" pitchFamily="18" charset="0"/>
                <a:cs typeface="Arial" panose="020B0604020202020204" pitchFamily="34" charset="0"/>
              </a:rPr>
              <a:t>Offer an online portal via NC DHHS (or consider amending the Enrollment Broker contract) for beneficiaries to read about, self-refer, and apply for the RUN. </a:t>
            </a:r>
            <a:endParaRPr lang="en-US" sz="2400" kern="1200" dirty="0">
              <a:effectLst/>
              <a:ea typeface="Tw Cen MT" panose="020B0602020104020603" pitchFamily="34" charset="0"/>
              <a:cs typeface="Times New Roman" panose="02020603050405020304" pitchFamily="18" charset="0"/>
            </a:endParaRPr>
          </a:p>
          <a:p>
            <a:pPr>
              <a:lnSpc>
                <a:spcPct val="100000"/>
              </a:lnSpc>
              <a:spcAft>
                <a:spcPts val="600"/>
              </a:spcAft>
            </a:pPr>
            <a:endParaRPr lang="en-US" sz="1600" dirty="0"/>
          </a:p>
        </p:txBody>
      </p:sp>
      <p:sp>
        <p:nvSpPr>
          <p:cNvPr id="5" name="Slide Number Placeholder 4">
            <a:extLst>
              <a:ext uri="{FF2B5EF4-FFF2-40B4-BE49-F238E27FC236}">
                <a16:creationId xmlns:a16="http://schemas.microsoft.com/office/drawing/2014/main" id="{F3D4C1E4-B6FC-4673-9AF6-E04E4DA6D8F8}"/>
              </a:ext>
            </a:extLst>
          </p:cNvPr>
          <p:cNvSpPr>
            <a:spLocks noGrp="1"/>
          </p:cNvSpPr>
          <p:nvPr>
            <p:ph type="sldNum" sz="quarter" idx="12"/>
          </p:nvPr>
        </p:nvSpPr>
        <p:spPr/>
        <p:txBody>
          <a:bodyPr/>
          <a:lstStyle/>
          <a:p>
            <a:fld id="{19B441DD-9C09-4240-A94D-51CCC4F8F858}" type="slidenum">
              <a:rPr lang="en-US" smtClean="0"/>
              <a:t>30</a:t>
            </a:fld>
            <a:endParaRPr lang="en-US" dirty="0"/>
          </a:p>
        </p:txBody>
      </p:sp>
    </p:spTree>
    <p:extLst>
      <p:ext uri="{BB962C8B-B14F-4D97-AF65-F5344CB8AC3E}">
        <p14:creationId xmlns:p14="http://schemas.microsoft.com/office/powerpoint/2010/main" val="11705107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E1B8BA8-F6B0-4990-A4D4-EDE5BF882AF0}"/>
              </a:ext>
            </a:extLst>
          </p:cNvPr>
          <p:cNvSpPr>
            <a:spLocks noGrp="1"/>
          </p:cNvSpPr>
          <p:nvPr>
            <p:ph type="sldNum" sz="quarter" idx="12"/>
          </p:nvPr>
        </p:nvSpPr>
        <p:spPr/>
        <p:txBody>
          <a:bodyPr/>
          <a:lstStyle/>
          <a:p>
            <a:fld id="{19B441DD-9C09-4240-A94D-51CCC4F8F858}" type="slidenum">
              <a:rPr lang="en-US" smtClean="0"/>
              <a:t>31</a:t>
            </a:fld>
            <a:endParaRPr lang="en-US" dirty="0"/>
          </a:p>
        </p:txBody>
      </p:sp>
      <p:sp>
        <p:nvSpPr>
          <p:cNvPr id="6" name="Content Placeholder 2">
            <a:extLst>
              <a:ext uri="{FF2B5EF4-FFF2-40B4-BE49-F238E27FC236}">
                <a16:creationId xmlns:a16="http://schemas.microsoft.com/office/drawing/2014/main" id="{8D407A96-9A96-4B3A-868F-E261CF1433F9}"/>
              </a:ext>
            </a:extLst>
          </p:cNvPr>
          <p:cNvSpPr txBox="1">
            <a:spLocks/>
          </p:cNvSpPr>
          <p:nvPr/>
        </p:nvSpPr>
        <p:spPr>
          <a:xfrm>
            <a:off x="838200" y="430567"/>
            <a:ext cx="10735970" cy="629090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246380" indent="-342900" algn="just">
              <a:lnSpc>
                <a:spcPct val="100000"/>
              </a:lnSpc>
              <a:spcBef>
                <a:spcPts val="0"/>
              </a:spcBef>
              <a:spcAft>
                <a:spcPts val="600"/>
              </a:spcAft>
              <a:buFont typeface="Symbol" panose="05050102010706020507" pitchFamily="18" charset="2"/>
              <a:buChar char=""/>
            </a:pPr>
            <a:r>
              <a:rPr lang="en-US" sz="2400" dirty="0">
                <a:ea typeface="Times New Roman" panose="02020603050405020304" pitchFamily="18" charset="0"/>
                <a:cs typeface="Arial" panose="020B0604020202020204" pitchFamily="34" charset="0"/>
              </a:rPr>
              <a:t>Offer an online portal via NC DHHS (or consider amending the Enrollment Broker contract) for beneficiaries to read about, self-refer, and apply for the RUN. </a:t>
            </a:r>
          </a:p>
          <a:p>
            <a:pPr marL="342900" marR="246380" indent="-342900" algn="just">
              <a:lnSpc>
                <a:spcPct val="100000"/>
              </a:lnSpc>
              <a:spcBef>
                <a:spcPts val="0"/>
              </a:spcBef>
              <a:spcAft>
                <a:spcPts val="600"/>
              </a:spcAft>
              <a:buFont typeface="Symbol" panose="05050102010706020507" pitchFamily="18" charset="2"/>
              <a:buChar char=""/>
            </a:pPr>
            <a:r>
              <a:rPr lang="en-US" sz="2400" dirty="0">
                <a:cs typeface="Arial" panose="020B0604020202020204" pitchFamily="34" charset="0"/>
              </a:rPr>
              <a:t>Institute and centralize a RUN enrollment telephone line.</a:t>
            </a:r>
          </a:p>
          <a:p>
            <a:pPr marL="342900" indent="-342900" algn="just">
              <a:lnSpc>
                <a:spcPct val="120000"/>
              </a:lnSpc>
              <a:spcBef>
                <a:spcPts val="0"/>
              </a:spcBef>
              <a:spcAft>
                <a:spcPts val="600"/>
              </a:spcAft>
              <a:buFont typeface="Symbol" panose="05050102010706020507" pitchFamily="18" charset="2"/>
              <a:buChar char=""/>
            </a:pPr>
            <a:r>
              <a:rPr lang="en-US" sz="2400" dirty="0">
                <a:cs typeface="Arial" panose="020B0604020202020204" pitchFamily="34" charset="0"/>
              </a:rPr>
              <a:t>Collaborate with the North Carolina Institute of Medicine (NCIOM) on a year-long Task Force and final report that would yield recommendations to the North Carolina General Assembly.</a:t>
            </a:r>
          </a:p>
          <a:p>
            <a:pPr marL="800100" lvl="1" indent="-342900" algn="just">
              <a:lnSpc>
                <a:spcPct val="120000"/>
              </a:lnSpc>
              <a:spcBef>
                <a:spcPts val="0"/>
              </a:spcBef>
              <a:spcAft>
                <a:spcPts val="600"/>
              </a:spcAft>
              <a:buFont typeface="Symbol" panose="05050102010706020507" pitchFamily="18" charset="2"/>
              <a:buChar char=""/>
            </a:pPr>
            <a:r>
              <a:rPr lang="en-US" dirty="0">
                <a:cs typeface="Arial" panose="020B0604020202020204" pitchFamily="34" charset="0"/>
              </a:rPr>
              <a:t>The task force could include representatives from the LME/MCOs (future Tailored Plans), the State Medicaid agency, consumers and their families, Disability Rights North Carolina, care management agencies, and vendors who might have a role in State operations.  </a:t>
            </a:r>
          </a:p>
          <a:p>
            <a:pPr marL="342900" indent="-342900" algn="just">
              <a:lnSpc>
                <a:spcPct val="120000"/>
              </a:lnSpc>
              <a:spcBef>
                <a:spcPts val="0"/>
              </a:spcBef>
              <a:spcAft>
                <a:spcPts val="600"/>
              </a:spcAft>
              <a:buFont typeface="Symbol" panose="05050102010706020507" pitchFamily="18" charset="2"/>
              <a:buChar char=""/>
            </a:pPr>
            <a:r>
              <a:rPr lang="en-US" sz="2400" dirty="0">
                <a:cs typeface="Arial" panose="020B0604020202020204" pitchFamily="34" charset="0"/>
              </a:rPr>
              <a:t>Develop educational content for potentially eligible individuals and consider Limited English Proficiency needs and outreach strategies for Historically Marginalized Populations within both urban and rural communities. </a:t>
            </a:r>
          </a:p>
          <a:p>
            <a:pPr marL="342900" marR="246380" indent="-342900" algn="just">
              <a:lnSpc>
                <a:spcPct val="100000"/>
              </a:lnSpc>
              <a:spcBef>
                <a:spcPts val="0"/>
              </a:spcBef>
              <a:spcAft>
                <a:spcPts val="600"/>
              </a:spcAft>
              <a:buFont typeface="Symbol" panose="05050102010706020507" pitchFamily="18" charset="2"/>
              <a:buChar char=""/>
            </a:pPr>
            <a:endParaRPr lang="en-US" sz="1600" dirty="0">
              <a:ea typeface="Tw Cen MT" panose="020B0602020104020603" pitchFamily="34" charset="0"/>
              <a:cs typeface="Times New Roman" panose="02020603050405020304" pitchFamily="18" charset="0"/>
            </a:endParaRPr>
          </a:p>
          <a:p>
            <a:pPr>
              <a:lnSpc>
                <a:spcPct val="100000"/>
              </a:lnSpc>
              <a:spcAft>
                <a:spcPts val="600"/>
              </a:spcAft>
            </a:pPr>
            <a:endParaRPr lang="en-US" sz="1600" dirty="0"/>
          </a:p>
        </p:txBody>
      </p:sp>
    </p:spTree>
    <p:extLst>
      <p:ext uri="{BB962C8B-B14F-4D97-AF65-F5344CB8AC3E}">
        <p14:creationId xmlns:p14="http://schemas.microsoft.com/office/powerpoint/2010/main" val="22973696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40A8DCC0-56E5-4E39-AEE0-DB0A55C33EAA}"/>
              </a:ext>
            </a:extLst>
          </p:cNvPr>
          <p:cNvSpPr>
            <a:spLocks noGrp="1"/>
          </p:cNvSpPr>
          <p:nvPr>
            <p:ph sz="half" idx="2"/>
          </p:nvPr>
        </p:nvSpPr>
        <p:spPr>
          <a:xfrm>
            <a:off x="518604" y="580409"/>
            <a:ext cx="10706100" cy="6584950"/>
          </a:xfrm>
        </p:spPr>
        <p:txBody>
          <a:bodyPr>
            <a:normAutofit lnSpcReduction="10000"/>
          </a:bodyPr>
          <a:lstStyle/>
          <a:p>
            <a:pPr marL="342900" indent="-342900" algn="just">
              <a:lnSpc>
                <a:spcPct val="100000"/>
              </a:lnSpc>
              <a:spcBef>
                <a:spcPts val="0"/>
              </a:spcBef>
              <a:spcAft>
                <a:spcPts val="600"/>
              </a:spcAft>
              <a:buFont typeface="Symbol" panose="05050102010706020507" pitchFamily="18" charset="2"/>
              <a:buChar char=""/>
            </a:pPr>
            <a:r>
              <a:rPr lang="en-US" sz="2400" dirty="0">
                <a:cs typeface="Arial" panose="020B0604020202020204" pitchFamily="34" charset="0"/>
              </a:rPr>
              <a:t>Work with stakeholders who can lobby to get the North Carolina General Assembly to support new slots annually with recurring funding. </a:t>
            </a:r>
          </a:p>
          <a:p>
            <a:pPr marL="342900" marR="246380" lvl="0" indent="-342900" algn="just">
              <a:lnSpc>
                <a:spcPct val="100000"/>
              </a:lnSpc>
              <a:spcBef>
                <a:spcPts val="0"/>
              </a:spcBef>
              <a:spcAft>
                <a:spcPts val="600"/>
              </a:spcAft>
              <a:buFont typeface="Symbol" panose="05050102010706020507" pitchFamily="18" charset="2"/>
              <a:buChar char=""/>
            </a:pPr>
            <a:r>
              <a:rPr lang="en-US" sz="2400" kern="1200" dirty="0">
                <a:effectLst/>
                <a:ea typeface="Times New Roman" panose="02020603050405020304" pitchFamily="18" charset="0"/>
                <a:cs typeface="Arial" panose="020B0604020202020204" pitchFamily="34" charset="0"/>
              </a:rPr>
              <a:t>Institute annual reassessments of individuals on the RUN to ensure that their service needs are accurately documented and to facilitate any care management that may help them find non-Waiver services for which they are eligible.</a:t>
            </a:r>
            <a:endParaRPr lang="en-US" sz="2400" kern="1200" dirty="0">
              <a:effectLst/>
              <a:ea typeface="Tw Cen MT" panose="020B0602020104020603" pitchFamily="34" charset="0"/>
              <a:cs typeface="Times New Roman" panose="02020603050405020304" pitchFamily="18" charset="0"/>
            </a:endParaRPr>
          </a:p>
          <a:p>
            <a:pPr marL="342900" marR="246380" lvl="0" indent="-342900" algn="just">
              <a:lnSpc>
                <a:spcPct val="100000"/>
              </a:lnSpc>
              <a:spcBef>
                <a:spcPts val="0"/>
              </a:spcBef>
              <a:spcAft>
                <a:spcPts val="600"/>
              </a:spcAft>
              <a:buFont typeface="Symbol" panose="05050102010706020507" pitchFamily="18" charset="2"/>
              <a:buChar char=""/>
            </a:pPr>
            <a:r>
              <a:rPr lang="en-US" sz="2400" kern="1200" dirty="0">
                <a:effectLst/>
                <a:ea typeface="Times New Roman" panose="02020603050405020304" pitchFamily="18" charset="0"/>
                <a:cs typeface="Arial" panose="020B0604020202020204" pitchFamily="34" charset="0"/>
              </a:rPr>
              <a:t>Expand the scope of data collected from RUN applicants to track the number of individuals on the RUN who are using one or more other services each month, and the service lines that they are using.</a:t>
            </a:r>
            <a:endParaRPr lang="en-US" sz="2400" kern="1200" dirty="0">
              <a:effectLst/>
              <a:ea typeface="Tw Cen MT" panose="020B0602020104020603" pitchFamily="34" charset="0"/>
              <a:cs typeface="Times New Roman" panose="02020603050405020304" pitchFamily="18" charset="0"/>
            </a:endParaRPr>
          </a:p>
          <a:p>
            <a:pPr marL="342900" marR="246380" lvl="0" indent="-342900" algn="just">
              <a:lnSpc>
                <a:spcPct val="100000"/>
              </a:lnSpc>
              <a:spcBef>
                <a:spcPts val="0"/>
              </a:spcBef>
              <a:spcAft>
                <a:spcPts val="600"/>
              </a:spcAft>
              <a:buFont typeface="Symbol" panose="05050102010706020507" pitchFamily="18" charset="2"/>
              <a:buChar char=""/>
            </a:pPr>
            <a:r>
              <a:rPr lang="en-US" sz="2400" kern="0" dirty="0">
                <a:solidFill>
                  <a:srgbClr val="000000"/>
                </a:solidFill>
                <a:effectLst/>
                <a:ea typeface="Times New Roman" panose="02020603050405020304" pitchFamily="18" charset="0"/>
                <a:cs typeface="Calibri" panose="020F0502020204030204" pitchFamily="34" charset="0"/>
              </a:rPr>
              <a:t>Consider moving North Carolina away from a first come, first served RUN model and shifting to a needs-based placement with tiered enrollment and annual Innovations Waiver slot budget levels like those proposed in the 2021 Session Senate Budget bill.  It could be helpful for LME/MCOs (future Tailored Plans) to track the numbers of individuals on the RUN who are receiving one or more other services per month.  Those data, in addition to initial and periodic assessments, could inform the critical levels of service need on the RUN and determine how the list could be more strategically managed.  </a:t>
            </a:r>
            <a:endParaRPr lang="en-US" sz="2400" kern="1200" dirty="0">
              <a:effectLst/>
              <a:ea typeface="Tw Cen MT" panose="020B0602020104020603" pitchFamily="34" charset="0"/>
              <a:cs typeface="Times New Roman" panose="02020603050405020304" pitchFamily="18" charset="0"/>
            </a:endParaRPr>
          </a:p>
          <a:p>
            <a:pPr marL="342900" indent="-342900" algn="just">
              <a:lnSpc>
                <a:spcPct val="100000"/>
              </a:lnSpc>
              <a:spcBef>
                <a:spcPts val="0"/>
              </a:spcBef>
              <a:spcAft>
                <a:spcPts val="600"/>
              </a:spcAft>
              <a:buFont typeface="Symbol" panose="05050102010706020507" pitchFamily="18" charset="2"/>
              <a:buChar char=""/>
            </a:pPr>
            <a:endParaRPr lang="en-US" sz="1800" dirty="0">
              <a:cs typeface="Arial" panose="020B0604020202020204" pitchFamily="34" charset="0"/>
            </a:endParaRPr>
          </a:p>
        </p:txBody>
      </p:sp>
      <p:sp>
        <p:nvSpPr>
          <p:cNvPr id="5" name="Slide Number Placeholder 4">
            <a:extLst>
              <a:ext uri="{FF2B5EF4-FFF2-40B4-BE49-F238E27FC236}">
                <a16:creationId xmlns:a16="http://schemas.microsoft.com/office/drawing/2014/main" id="{F3D4C1E4-B6FC-4673-9AF6-E04E4DA6D8F8}"/>
              </a:ext>
            </a:extLst>
          </p:cNvPr>
          <p:cNvSpPr>
            <a:spLocks noGrp="1"/>
          </p:cNvSpPr>
          <p:nvPr>
            <p:ph type="sldNum" sz="quarter" idx="12"/>
          </p:nvPr>
        </p:nvSpPr>
        <p:spPr/>
        <p:txBody>
          <a:bodyPr/>
          <a:lstStyle/>
          <a:p>
            <a:fld id="{19B441DD-9C09-4240-A94D-51CCC4F8F858}" type="slidenum">
              <a:rPr lang="en-US" smtClean="0"/>
              <a:t>32</a:t>
            </a:fld>
            <a:endParaRPr lang="en-US" dirty="0"/>
          </a:p>
        </p:txBody>
      </p:sp>
    </p:spTree>
    <p:extLst>
      <p:ext uri="{BB962C8B-B14F-4D97-AF65-F5344CB8AC3E}">
        <p14:creationId xmlns:p14="http://schemas.microsoft.com/office/powerpoint/2010/main" val="35869478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ED31271-238B-496A-9ED3-7C22BD3515B6}"/>
              </a:ext>
            </a:extLst>
          </p:cNvPr>
          <p:cNvSpPr>
            <a:spLocks noGrp="1"/>
          </p:cNvSpPr>
          <p:nvPr>
            <p:ph type="title"/>
          </p:nvPr>
        </p:nvSpPr>
        <p:spPr>
          <a:xfrm>
            <a:off x="831850" y="295276"/>
            <a:ext cx="10515600" cy="2997992"/>
          </a:xfrm>
        </p:spPr>
        <p:txBody>
          <a:bodyPr>
            <a:noAutofit/>
          </a:bodyPr>
          <a:lstStyle/>
          <a:p>
            <a:pPr algn="ctr"/>
            <a:br>
              <a:rPr lang="en-US" sz="3200" b="1" dirty="0"/>
            </a:br>
            <a:br>
              <a:rPr lang="en-US" sz="3200" b="1" dirty="0"/>
            </a:br>
            <a:br>
              <a:rPr lang="en-US" sz="3200" b="1" dirty="0"/>
            </a:br>
            <a:br>
              <a:rPr lang="en-US" sz="3200" b="1" dirty="0"/>
            </a:br>
            <a:r>
              <a:rPr lang="en-US" sz="3200" b="1" dirty="0"/>
              <a:t>Questions/Comments:</a:t>
            </a:r>
            <a:br>
              <a:rPr lang="en-US" sz="3200" b="1" dirty="0"/>
            </a:br>
            <a:br>
              <a:rPr lang="en-US" sz="3200" b="1" dirty="0"/>
            </a:br>
            <a:r>
              <a:rPr lang="en-US" sz="3200" b="1" dirty="0"/>
              <a:t>Please send comments or suggestions by Friday September 17</a:t>
            </a:r>
            <a:r>
              <a:rPr lang="en-US" sz="3200" b="1" baseline="30000" dirty="0"/>
              <a:t>th</a:t>
            </a:r>
            <a:r>
              <a:rPr lang="en-US" sz="3200" b="1" dirty="0"/>
              <a:t> to:    </a:t>
            </a:r>
            <a:r>
              <a:rPr lang="en-US" sz="3200" b="1" dirty="0">
                <a:hlinkClick r:id="rId2"/>
              </a:rPr>
              <a:t>info@nccdd.org</a:t>
            </a:r>
            <a:r>
              <a:rPr lang="en-US" sz="3200" b="1" dirty="0"/>
              <a:t> </a:t>
            </a:r>
          </a:p>
        </p:txBody>
      </p:sp>
      <p:sp>
        <p:nvSpPr>
          <p:cNvPr id="7" name="Text Placeholder 6">
            <a:extLst>
              <a:ext uri="{FF2B5EF4-FFF2-40B4-BE49-F238E27FC236}">
                <a16:creationId xmlns:a16="http://schemas.microsoft.com/office/drawing/2014/main" id="{C90EEFBF-CFCF-4910-B8CE-4C2ECB6E093C}"/>
              </a:ext>
            </a:extLst>
          </p:cNvPr>
          <p:cNvSpPr>
            <a:spLocks noGrp="1"/>
          </p:cNvSpPr>
          <p:nvPr>
            <p:ph type="body" idx="1"/>
          </p:nvPr>
        </p:nvSpPr>
        <p:spPr>
          <a:xfrm>
            <a:off x="838200" y="3564732"/>
            <a:ext cx="10515600" cy="1500187"/>
          </a:xfrm>
        </p:spPr>
        <p:txBody>
          <a:bodyPr>
            <a:normAutofit/>
          </a:bodyPr>
          <a:lstStyle/>
          <a:p>
            <a:pPr algn="ctr"/>
            <a:endParaRPr lang="en-US" sz="3200" b="1" dirty="0">
              <a:solidFill>
                <a:schemeClr val="tx1"/>
              </a:solidFill>
              <a:latin typeface="+mj-lt"/>
              <a:ea typeface="+mj-ea"/>
              <a:cs typeface="+mj-cs"/>
            </a:endParaRPr>
          </a:p>
          <a:p>
            <a:pPr algn="ctr"/>
            <a:r>
              <a:rPr lang="en-US" sz="3200" b="1" dirty="0">
                <a:solidFill>
                  <a:schemeClr val="tx1"/>
                </a:solidFill>
                <a:latin typeface="+mj-lt"/>
                <a:ea typeface="+mj-ea"/>
                <a:cs typeface="+mj-cs"/>
              </a:rPr>
              <a:t>Next Steps</a:t>
            </a:r>
          </a:p>
        </p:txBody>
      </p:sp>
      <p:sp>
        <p:nvSpPr>
          <p:cNvPr id="5" name="Slide Number Placeholder 4">
            <a:extLst>
              <a:ext uri="{FF2B5EF4-FFF2-40B4-BE49-F238E27FC236}">
                <a16:creationId xmlns:a16="http://schemas.microsoft.com/office/drawing/2014/main" id="{E6377130-2B58-4F7A-BF33-97F17D3C7A25}"/>
              </a:ext>
            </a:extLst>
          </p:cNvPr>
          <p:cNvSpPr>
            <a:spLocks noGrp="1"/>
          </p:cNvSpPr>
          <p:nvPr>
            <p:ph type="sldNum" sz="quarter" idx="12"/>
          </p:nvPr>
        </p:nvSpPr>
        <p:spPr/>
        <p:txBody>
          <a:bodyPr/>
          <a:lstStyle/>
          <a:p>
            <a:fld id="{19B441DD-9C09-4240-A94D-51CCC4F8F858}" type="slidenum">
              <a:rPr lang="en-US" smtClean="0"/>
              <a:t>33</a:t>
            </a:fld>
            <a:endParaRPr lang="en-US" dirty="0"/>
          </a:p>
        </p:txBody>
      </p:sp>
    </p:spTree>
    <p:extLst>
      <p:ext uri="{BB962C8B-B14F-4D97-AF65-F5344CB8AC3E}">
        <p14:creationId xmlns:p14="http://schemas.microsoft.com/office/powerpoint/2010/main" val="17103656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FF0E8DA-5B0B-4D8D-BC57-088A97FF4035}"/>
              </a:ext>
            </a:extLst>
          </p:cNvPr>
          <p:cNvSpPr>
            <a:spLocks noGrp="1"/>
          </p:cNvSpPr>
          <p:nvPr>
            <p:ph type="sldNum" sz="quarter" idx="12"/>
          </p:nvPr>
        </p:nvSpPr>
        <p:spPr/>
        <p:txBody>
          <a:bodyPr/>
          <a:lstStyle/>
          <a:p>
            <a:fld id="{19B441DD-9C09-4240-A94D-51CCC4F8F858}" type="slidenum">
              <a:rPr lang="en-US" smtClean="0"/>
              <a:t>34</a:t>
            </a:fld>
            <a:endParaRPr lang="en-US" dirty="0"/>
          </a:p>
        </p:txBody>
      </p:sp>
      <p:sp>
        <p:nvSpPr>
          <p:cNvPr id="6" name="TextBox 5">
            <a:extLst>
              <a:ext uri="{FF2B5EF4-FFF2-40B4-BE49-F238E27FC236}">
                <a16:creationId xmlns:a16="http://schemas.microsoft.com/office/drawing/2014/main" id="{574346FD-1E92-49DB-9336-3C40E13A07B8}"/>
              </a:ext>
            </a:extLst>
          </p:cNvPr>
          <p:cNvSpPr txBox="1"/>
          <p:nvPr/>
        </p:nvSpPr>
        <p:spPr>
          <a:xfrm>
            <a:off x="3048000" y="1609724"/>
            <a:ext cx="6381750" cy="2677656"/>
          </a:xfrm>
          <a:prstGeom prst="rect">
            <a:avLst/>
          </a:prstGeom>
          <a:noFill/>
        </p:spPr>
        <p:txBody>
          <a:bodyPr wrap="square">
            <a:spAutoFit/>
          </a:bodyPr>
          <a:lstStyle/>
          <a:p>
            <a:pPr algn="ctr"/>
            <a:r>
              <a:rPr lang="en-US" sz="2800" dirty="0"/>
              <a:t>Thank you for the opportunity to assist the NCCDD in discovering the ways to move the system forward based on the strengths &amp; challenges of ALL North Carolinians. </a:t>
            </a:r>
          </a:p>
          <a:p>
            <a:pPr algn="ctr"/>
            <a:endParaRPr lang="en-US" sz="2800" dirty="0"/>
          </a:p>
          <a:p>
            <a:pPr algn="ctr"/>
            <a:r>
              <a:rPr lang="en-US" sz="2800" dirty="0"/>
              <a:t>It has been our pleasure to serve you.</a:t>
            </a:r>
          </a:p>
        </p:txBody>
      </p:sp>
      <p:pic>
        <p:nvPicPr>
          <p:cNvPr id="4" name="Graphic 3" descr="Badge Heart outline">
            <a:extLst>
              <a:ext uri="{FF2B5EF4-FFF2-40B4-BE49-F238E27FC236}">
                <a16:creationId xmlns:a16="http://schemas.microsoft.com/office/drawing/2014/main" id="{B1E223F2-3E8F-445E-8F5D-64F843496C8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638800" y="4407465"/>
            <a:ext cx="914400" cy="914400"/>
          </a:xfrm>
          <a:prstGeom prst="rect">
            <a:avLst/>
          </a:prstGeom>
        </p:spPr>
      </p:pic>
    </p:spTree>
    <p:extLst>
      <p:ext uri="{BB962C8B-B14F-4D97-AF65-F5344CB8AC3E}">
        <p14:creationId xmlns:p14="http://schemas.microsoft.com/office/powerpoint/2010/main" val="37174796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27F2A-BA1E-45F7-821B-E9939076F06C}"/>
              </a:ext>
            </a:extLst>
          </p:cNvPr>
          <p:cNvSpPr>
            <a:spLocks noGrp="1"/>
          </p:cNvSpPr>
          <p:nvPr>
            <p:ph type="title"/>
          </p:nvPr>
        </p:nvSpPr>
        <p:spPr>
          <a:xfrm>
            <a:off x="838200" y="447675"/>
            <a:ext cx="10515600" cy="1243013"/>
          </a:xfrm>
        </p:spPr>
        <p:txBody>
          <a:bodyPr>
            <a:normAutofit/>
          </a:bodyPr>
          <a:lstStyle/>
          <a:p>
            <a:pPr algn="ctr"/>
            <a:r>
              <a:rPr lang="en-US" sz="4400" b="1" dirty="0">
                <a:effectLst/>
                <a:ea typeface="Calibri" panose="020F0502020204030204" pitchFamily="34" charset="0"/>
              </a:rPr>
              <a:t>NCCDD Project Description</a:t>
            </a:r>
            <a:endParaRPr lang="en-US" b="1" dirty="0"/>
          </a:p>
        </p:txBody>
      </p:sp>
      <p:sp>
        <p:nvSpPr>
          <p:cNvPr id="3" name="Content Placeholder 2">
            <a:extLst>
              <a:ext uri="{FF2B5EF4-FFF2-40B4-BE49-F238E27FC236}">
                <a16:creationId xmlns:a16="http://schemas.microsoft.com/office/drawing/2014/main" id="{EDDA979E-C73D-44C7-ADAC-13CB62A799DD}"/>
              </a:ext>
            </a:extLst>
          </p:cNvPr>
          <p:cNvSpPr>
            <a:spLocks noGrp="1"/>
          </p:cNvSpPr>
          <p:nvPr>
            <p:ph idx="1"/>
          </p:nvPr>
        </p:nvSpPr>
        <p:spPr>
          <a:xfrm>
            <a:off x="838200" y="1587500"/>
            <a:ext cx="10515600" cy="4351338"/>
          </a:xfrm>
        </p:spPr>
        <p:txBody>
          <a:bodyPr>
            <a:normAutofit lnSpcReduction="10000"/>
          </a:bodyPr>
          <a:lstStyle/>
          <a:p>
            <a:pPr marL="342900" marR="0" lvl="0" indent="-342900">
              <a:lnSpc>
                <a:spcPct val="100000"/>
              </a:lnSpc>
              <a:spcBef>
                <a:spcPts val="0"/>
              </a:spcBef>
              <a:spcAft>
                <a:spcPts val="600"/>
              </a:spcAft>
              <a:buFont typeface="Symbol" panose="05050102010706020507" pitchFamily="18" charset="2"/>
              <a:buChar char=""/>
            </a:pPr>
            <a:r>
              <a:rPr lang="en-US" sz="2400" dirty="0">
                <a:effectLst/>
                <a:ea typeface="Times New Roman" panose="02020603050405020304" pitchFamily="18" charset="0"/>
              </a:rPr>
              <a:t>Investigate and report on the current processes and administration of the waivers and I/DD state-funded services by the State and LME/MCOs,</a:t>
            </a:r>
          </a:p>
          <a:p>
            <a:pPr marL="342900" marR="0" lvl="0" indent="-342900">
              <a:lnSpc>
                <a:spcPct val="100000"/>
              </a:lnSpc>
              <a:spcBef>
                <a:spcPts val="0"/>
              </a:spcBef>
              <a:spcAft>
                <a:spcPts val="600"/>
              </a:spcAft>
              <a:buFont typeface="Symbol" panose="05050102010706020507" pitchFamily="18" charset="2"/>
              <a:buChar char=""/>
            </a:pPr>
            <a:r>
              <a:rPr lang="en-US" sz="2400" dirty="0">
                <a:effectLst/>
                <a:ea typeface="Times New Roman" panose="02020603050405020304" pitchFamily="18" charset="0"/>
              </a:rPr>
              <a:t>Explore the needs of individuals on the RUN and the processes for determining such needs, </a:t>
            </a:r>
          </a:p>
          <a:p>
            <a:pPr marL="342900" marR="0" lvl="0" indent="-342900">
              <a:lnSpc>
                <a:spcPct val="100000"/>
              </a:lnSpc>
              <a:spcBef>
                <a:spcPts val="0"/>
              </a:spcBef>
              <a:spcAft>
                <a:spcPts val="600"/>
              </a:spcAft>
              <a:buFont typeface="Symbol" panose="05050102010706020507" pitchFamily="18" charset="2"/>
              <a:buChar char=""/>
            </a:pPr>
            <a:r>
              <a:rPr lang="en-US" sz="2400" dirty="0">
                <a:effectLst/>
                <a:ea typeface="Times New Roman" panose="02020603050405020304" pitchFamily="18" charset="0"/>
              </a:rPr>
              <a:t>Explore the funding </a:t>
            </a:r>
            <a:r>
              <a:rPr lang="en-US" sz="2400" dirty="0">
                <a:ea typeface="Times New Roman" panose="02020603050405020304" pitchFamily="18" charset="0"/>
              </a:rPr>
              <a:t>and </a:t>
            </a:r>
            <a:r>
              <a:rPr lang="en-US" sz="2400" dirty="0">
                <a:effectLst/>
                <a:ea typeface="Times New Roman" panose="02020603050405020304" pitchFamily="18" charset="0"/>
              </a:rPr>
              <a:t>processes for individuals on the RUN who are provided new waivers or services, and any processes for individuals on the RUN experiencing emergency needs.</a:t>
            </a:r>
            <a:r>
              <a:rPr lang="en-US" sz="2400" dirty="0">
                <a:effectLst/>
                <a:ea typeface="Calibri" panose="020F0502020204030204" pitchFamily="34" charset="0"/>
              </a:rPr>
              <a:t> </a:t>
            </a:r>
          </a:p>
          <a:p>
            <a:pPr marL="342900" marR="0" lvl="0" indent="-342900">
              <a:lnSpc>
                <a:spcPct val="100000"/>
              </a:lnSpc>
              <a:spcBef>
                <a:spcPts val="0"/>
              </a:spcBef>
              <a:spcAft>
                <a:spcPts val="600"/>
              </a:spcAft>
              <a:buFont typeface="Symbol" panose="05050102010706020507" pitchFamily="18" charset="2"/>
              <a:buChar char=""/>
            </a:pPr>
            <a:r>
              <a:rPr lang="en-US" sz="2400" dirty="0">
                <a:effectLst/>
                <a:ea typeface="Times New Roman" panose="02020603050405020304" pitchFamily="18" charset="0"/>
              </a:rPr>
              <a:t>Investigate and report on historical funding of Medicaid waivers, particularly new waiver funding for those on the RUN from 2010 to the present</a:t>
            </a:r>
            <a:r>
              <a:rPr lang="en-US" sz="2400" dirty="0">
                <a:ea typeface="Times New Roman" panose="02020603050405020304" pitchFamily="18" charset="0"/>
              </a:rPr>
              <a:t>.</a:t>
            </a:r>
            <a:r>
              <a:rPr lang="en-US" sz="2400" dirty="0">
                <a:effectLst/>
                <a:ea typeface="Calibri" panose="020F0502020204030204" pitchFamily="34" charset="0"/>
              </a:rPr>
              <a:t> </a:t>
            </a:r>
          </a:p>
          <a:p>
            <a:pPr marL="342900" marR="0" lvl="0" indent="-342900">
              <a:lnSpc>
                <a:spcPct val="100000"/>
              </a:lnSpc>
              <a:spcBef>
                <a:spcPts val="0"/>
              </a:spcBef>
              <a:spcAft>
                <a:spcPts val="600"/>
              </a:spcAft>
              <a:buFont typeface="Symbol" panose="05050102010706020507" pitchFamily="18" charset="2"/>
              <a:buChar char=""/>
            </a:pPr>
            <a:r>
              <a:rPr lang="en-US" sz="2400" dirty="0">
                <a:effectLst/>
                <a:ea typeface="Times New Roman" panose="02020603050405020304" pitchFamily="18" charset="0"/>
              </a:rPr>
              <a:t>Investigate, evaluate, and report on national and state strategies to reduce the number of people on the RUN and to meet their needs, </a:t>
            </a:r>
          </a:p>
          <a:p>
            <a:pPr marL="342900" marR="0" lvl="0" indent="-342900">
              <a:lnSpc>
                <a:spcPct val="100000"/>
              </a:lnSpc>
              <a:spcBef>
                <a:spcPts val="0"/>
              </a:spcBef>
              <a:spcAft>
                <a:spcPts val="600"/>
              </a:spcAft>
              <a:buFont typeface="Symbol" panose="05050102010706020507" pitchFamily="18" charset="2"/>
              <a:buChar char=""/>
            </a:pPr>
            <a:endParaRPr lang="en-US" sz="2400" dirty="0">
              <a:effectLst/>
              <a:ea typeface="Calibri" panose="020F0502020204030204" pitchFamily="34" charset="0"/>
            </a:endParaRPr>
          </a:p>
        </p:txBody>
      </p:sp>
      <p:sp>
        <p:nvSpPr>
          <p:cNvPr id="4" name="Slide Number Placeholder 3">
            <a:extLst>
              <a:ext uri="{FF2B5EF4-FFF2-40B4-BE49-F238E27FC236}">
                <a16:creationId xmlns:a16="http://schemas.microsoft.com/office/drawing/2014/main" id="{ED0D23FF-5405-4D0B-A10A-3EADF7B9F419}"/>
              </a:ext>
            </a:extLst>
          </p:cNvPr>
          <p:cNvSpPr>
            <a:spLocks noGrp="1"/>
          </p:cNvSpPr>
          <p:nvPr>
            <p:ph type="sldNum" sz="quarter" idx="12"/>
          </p:nvPr>
        </p:nvSpPr>
        <p:spPr/>
        <p:txBody>
          <a:bodyPr/>
          <a:lstStyle/>
          <a:p>
            <a:fld id="{19B441DD-9C09-4240-A94D-51CCC4F8F858}" type="slidenum">
              <a:rPr lang="en-US" smtClean="0"/>
              <a:t>4</a:t>
            </a:fld>
            <a:endParaRPr lang="en-US" dirty="0"/>
          </a:p>
        </p:txBody>
      </p:sp>
    </p:spTree>
    <p:extLst>
      <p:ext uri="{BB962C8B-B14F-4D97-AF65-F5344CB8AC3E}">
        <p14:creationId xmlns:p14="http://schemas.microsoft.com/office/powerpoint/2010/main" val="33492475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27F2A-BA1E-45F7-821B-E9939076F06C}"/>
              </a:ext>
            </a:extLst>
          </p:cNvPr>
          <p:cNvSpPr>
            <a:spLocks noGrp="1"/>
          </p:cNvSpPr>
          <p:nvPr>
            <p:ph type="title"/>
          </p:nvPr>
        </p:nvSpPr>
        <p:spPr>
          <a:xfrm>
            <a:off x="838200" y="447675"/>
            <a:ext cx="10515600" cy="1243013"/>
          </a:xfrm>
        </p:spPr>
        <p:txBody>
          <a:bodyPr>
            <a:normAutofit/>
          </a:bodyPr>
          <a:lstStyle/>
          <a:p>
            <a:pPr algn="ctr"/>
            <a:r>
              <a:rPr lang="en-US" sz="4400" b="1" dirty="0">
                <a:effectLst/>
                <a:ea typeface="Calibri" panose="020F0502020204030204" pitchFamily="34" charset="0"/>
              </a:rPr>
              <a:t>NCCDD Project Description</a:t>
            </a:r>
            <a:endParaRPr lang="en-US" b="1" dirty="0"/>
          </a:p>
        </p:txBody>
      </p:sp>
      <p:sp>
        <p:nvSpPr>
          <p:cNvPr id="3" name="Content Placeholder 2">
            <a:extLst>
              <a:ext uri="{FF2B5EF4-FFF2-40B4-BE49-F238E27FC236}">
                <a16:creationId xmlns:a16="http://schemas.microsoft.com/office/drawing/2014/main" id="{EDDA979E-C73D-44C7-ADAC-13CB62A799DD}"/>
              </a:ext>
            </a:extLst>
          </p:cNvPr>
          <p:cNvSpPr>
            <a:spLocks noGrp="1"/>
          </p:cNvSpPr>
          <p:nvPr>
            <p:ph idx="1"/>
          </p:nvPr>
        </p:nvSpPr>
        <p:spPr>
          <a:xfrm>
            <a:off x="838200" y="1587499"/>
            <a:ext cx="10515600" cy="5013325"/>
          </a:xfrm>
        </p:spPr>
        <p:txBody>
          <a:bodyPr>
            <a:normAutofit/>
          </a:bodyPr>
          <a:lstStyle/>
          <a:p>
            <a:pPr marL="342900" indent="-342900">
              <a:lnSpc>
                <a:spcPct val="110000"/>
              </a:lnSpc>
              <a:spcBef>
                <a:spcPts val="0"/>
              </a:spcBef>
              <a:spcAft>
                <a:spcPts val="600"/>
              </a:spcAft>
              <a:buFont typeface="Symbol" panose="05050102010706020507" pitchFamily="18" charset="2"/>
              <a:buChar char=""/>
            </a:pPr>
            <a:r>
              <a:rPr lang="en-US" sz="2400" dirty="0">
                <a:effectLst/>
                <a:ea typeface="Times New Roman" panose="02020603050405020304" pitchFamily="18" charset="0"/>
              </a:rPr>
              <a:t>Investigate, evaluate, and report on systemic efforts that may impact the RUN, including Medicaid Transformation; state Olmstead planning; and legislative, judicial, and agency efforts. </a:t>
            </a:r>
          </a:p>
          <a:p>
            <a:pPr marL="342900" marR="0" lvl="0" indent="-342900">
              <a:lnSpc>
                <a:spcPct val="110000"/>
              </a:lnSpc>
              <a:spcBef>
                <a:spcPts val="0"/>
              </a:spcBef>
              <a:spcAft>
                <a:spcPts val="600"/>
              </a:spcAft>
              <a:buFont typeface="Symbol" panose="05050102010706020507" pitchFamily="18" charset="2"/>
              <a:buChar char=""/>
            </a:pPr>
            <a:r>
              <a:rPr lang="en-US" sz="2400" dirty="0">
                <a:effectLst/>
                <a:ea typeface="Times New Roman" panose="02020603050405020304" pitchFamily="18" charset="0"/>
              </a:rPr>
              <a:t>Facilitate four or more “Conversations with the Council” on the potential strategies to impact the RUN with:</a:t>
            </a:r>
          </a:p>
          <a:p>
            <a:pPr marL="800100" lvl="1" indent="-342900">
              <a:lnSpc>
                <a:spcPct val="110000"/>
              </a:lnSpc>
              <a:spcBef>
                <a:spcPts val="0"/>
              </a:spcBef>
              <a:spcAft>
                <a:spcPts val="600"/>
              </a:spcAft>
              <a:buFont typeface="Symbol" panose="05050102010706020507" pitchFamily="18" charset="2"/>
              <a:buChar char=""/>
            </a:pPr>
            <a:r>
              <a:rPr lang="en-US" dirty="0">
                <a:effectLst/>
                <a:ea typeface="Times New Roman" panose="02020603050405020304" pitchFamily="18" charset="0"/>
              </a:rPr>
              <a:t>State Medicaid, DMH/DD/SAS, and agency leaders;</a:t>
            </a:r>
          </a:p>
          <a:p>
            <a:pPr marL="800100" lvl="1" indent="-342900">
              <a:lnSpc>
                <a:spcPct val="110000"/>
              </a:lnSpc>
              <a:spcBef>
                <a:spcPts val="0"/>
              </a:spcBef>
              <a:spcAft>
                <a:spcPts val="600"/>
              </a:spcAft>
              <a:buFont typeface="Symbol" panose="05050102010706020507" pitchFamily="18" charset="2"/>
              <a:buChar char=""/>
            </a:pPr>
            <a:r>
              <a:rPr lang="en-US" dirty="0">
                <a:effectLst/>
                <a:ea typeface="Times New Roman" panose="02020603050405020304" pitchFamily="18" charset="0"/>
              </a:rPr>
              <a:t>Advocacy groups, advocates, self-advocates, and families;</a:t>
            </a:r>
          </a:p>
          <a:p>
            <a:pPr marL="800100" lvl="1" indent="-342900">
              <a:lnSpc>
                <a:spcPct val="110000"/>
              </a:lnSpc>
              <a:spcBef>
                <a:spcPts val="0"/>
              </a:spcBef>
              <a:spcAft>
                <a:spcPts val="600"/>
              </a:spcAft>
              <a:buFont typeface="Symbol" panose="05050102010706020507" pitchFamily="18" charset="2"/>
              <a:buChar char=""/>
            </a:pPr>
            <a:r>
              <a:rPr lang="en-US" dirty="0">
                <a:effectLst/>
                <a:ea typeface="Times New Roman" panose="02020603050405020304" pitchFamily="18" charset="0"/>
              </a:rPr>
              <a:t>LME/MCOs; and</a:t>
            </a:r>
          </a:p>
          <a:p>
            <a:pPr marL="800100" lvl="1" indent="-342900">
              <a:lnSpc>
                <a:spcPct val="110000"/>
              </a:lnSpc>
              <a:spcBef>
                <a:spcPts val="0"/>
              </a:spcBef>
              <a:spcAft>
                <a:spcPts val="600"/>
              </a:spcAft>
              <a:buFont typeface="Symbol" panose="05050102010706020507" pitchFamily="18" charset="2"/>
              <a:buChar char=""/>
            </a:pPr>
            <a:r>
              <a:rPr lang="en-US" dirty="0">
                <a:ea typeface="Times New Roman" panose="02020603050405020304" pitchFamily="18" charset="0"/>
              </a:rPr>
              <a:t>Designated</a:t>
            </a:r>
            <a:r>
              <a:rPr lang="en-US" dirty="0">
                <a:effectLst/>
                <a:ea typeface="Times New Roman" panose="02020603050405020304" pitchFamily="18" charset="0"/>
              </a:rPr>
              <a:t> stakeholders.</a:t>
            </a:r>
          </a:p>
          <a:p>
            <a:pPr marL="342900" marR="0" lvl="0" indent="-342900">
              <a:lnSpc>
                <a:spcPct val="110000"/>
              </a:lnSpc>
              <a:spcBef>
                <a:spcPts val="0"/>
              </a:spcBef>
              <a:spcAft>
                <a:spcPts val="600"/>
              </a:spcAft>
              <a:buFont typeface="Symbol" panose="05050102010706020507" pitchFamily="18" charset="2"/>
              <a:buChar char=""/>
            </a:pPr>
            <a:r>
              <a:rPr lang="en-US" sz="2400" dirty="0">
                <a:effectLst/>
                <a:ea typeface="Times New Roman" panose="02020603050405020304" pitchFamily="18" charset="0"/>
              </a:rPr>
              <a:t>Connect the Council Executive Director, staff, and Council Members with key agency and stakeholder leaders.</a:t>
            </a:r>
          </a:p>
        </p:txBody>
      </p:sp>
      <p:sp>
        <p:nvSpPr>
          <p:cNvPr id="4" name="Slide Number Placeholder 3">
            <a:extLst>
              <a:ext uri="{FF2B5EF4-FFF2-40B4-BE49-F238E27FC236}">
                <a16:creationId xmlns:a16="http://schemas.microsoft.com/office/drawing/2014/main" id="{ED0D23FF-5405-4D0B-A10A-3EADF7B9F419}"/>
              </a:ext>
            </a:extLst>
          </p:cNvPr>
          <p:cNvSpPr>
            <a:spLocks noGrp="1"/>
          </p:cNvSpPr>
          <p:nvPr>
            <p:ph type="sldNum" sz="quarter" idx="12"/>
          </p:nvPr>
        </p:nvSpPr>
        <p:spPr/>
        <p:txBody>
          <a:bodyPr/>
          <a:lstStyle/>
          <a:p>
            <a:fld id="{19B441DD-9C09-4240-A94D-51CCC4F8F858}" type="slidenum">
              <a:rPr lang="en-US" smtClean="0"/>
              <a:t>5</a:t>
            </a:fld>
            <a:endParaRPr lang="en-US" dirty="0"/>
          </a:p>
        </p:txBody>
      </p:sp>
    </p:spTree>
    <p:extLst>
      <p:ext uri="{BB962C8B-B14F-4D97-AF65-F5344CB8AC3E}">
        <p14:creationId xmlns:p14="http://schemas.microsoft.com/office/powerpoint/2010/main" val="1660351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851B17-C380-480C-AB1B-739B72ACD8A9}"/>
              </a:ext>
            </a:extLst>
          </p:cNvPr>
          <p:cNvSpPr>
            <a:spLocks noGrp="1"/>
          </p:cNvSpPr>
          <p:nvPr>
            <p:ph type="ctrTitle"/>
          </p:nvPr>
        </p:nvSpPr>
        <p:spPr>
          <a:xfrm>
            <a:off x="1362075" y="733425"/>
            <a:ext cx="9144000" cy="1504950"/>
          </a:xfrm>
        </p:spPr>
        <p:txBody>
          <a:bodyPr>
            <a:normAutofit/>
          </a:bodyPr>
          <a:lstStyle/>
          <a:p>
            <a:r>
              <a:rPr lang="en-US" sz="5400" b="1" dirty="0"/>
              <a:t>LME/MCO Surveys </a:t>
            </a:r>
          </a:p>
        </p:txBody>
      </p:sp>
      <p:sp>
        <p:nvSpPr>
          <p:cNvPr id="3" name="Subtitle 2">
            <a:extLst>
              <a:ext uri="{FF2B5EF4-FFF2-40B4-BE49-F238E27FC236}">
                <a16:creationId xmlns:a16="http://schemas.microsoft.com/office/drawing/2014/main" id="{64D17A6B-A257-4975-9D4D-439E8B29647E}"/>
              </a:ext>
            </a:extLst>
          </p:cNvPr>
          <p:cNvSpPr>
            <a:spLocks noGrp="1"/>
          </p:cNvSpPr>
          <p:nvPr>
            <p:ph type="subTitle" idx="1"/>
          </p:nvPr>
        </p:nvSpPr>
        <p:spPr>
          <a:xfrm>
            <a:off x="5734050" y="2658648"/>
            <a:ext cx="5753100" cy="934278"/>
          </a:xfrm>
        </p:spPr>
        <p:txBody>
          <a:bodyPr>
            <a:noAutofit/>
          </a:bodyPr>
          <a:lstStyle/>
          <a:p>
            <a:pPr marL="457200" indent="-457200" algn="l">
              <a:buFont typeface="Arial" panose="020B0604020202020204" pitchFamily="34" charset="0"/>
              <a:buChar char="•"/>
            </a:pPr>
            <a:r>
              <a:rPr lang="en-US" sz="3200" dirty="0"/>
              <a:t>Sandhills</a:t>
            </a:r>
          </a:p>
          <a:p>
            <a:pPr marL="457200" indent="-457200" algn="l">
              <a:buFont typeface="Arial" panose="020B0604020202020204" pitchFamily="34" charset="0"/>
              <a:buChar char="•"/>
            </a:pPr>
            <a:r>
              <a:rPr lang="en-US" sz="3200" dirty="0"/>
              <a:t>Trillium </a:t>
            </a:r>
          </a:p>
          <a:p>
            <a:pPr marL="457200" indent="-457200" algn="l">
              <a:buFont typeface="Arial" panose="020B0604020202020204" pitchFamily="34" charset="0"/>
              <a:buChar char="•"/>
            </a:pPr>
            <a:r>
              <a:rPr lang="en-US" sz="3200" dirty="0"/>
              <a:t>Vaya</a:t>
            </a:r>
          </a:p>
        </p:txBody>
      </p:sp>
      <p:sp>
        <p:nvSpPr>
          <p:cNvPr id="4" name="Slide Number Placeholder 3">
            <a:extLst>
              <a:ext uri="{FF2B5EF4-FFF2-40B4-BE49-F238E27FC236}">
                <a16:creationId xmlns:a16="http://schemas.microsoft.com/office/drawing/2014/main" id="{0DCC7719-BEF6-4704-9C4A-051C9BA4C07A}"/>
              </a:ext>
            </a:extLst>
          </p:cNvPr>
          <p:cNvSpPr>
            <a:spLocks noGrp="1"/>
          </p:cNvSpPr>
          <p:nvPr>
            <p:ph type="sldNum" sz="quarter" idx="12"/>
          </p:nvPr>
        </p:nvSpPr>
        <p:spPr/>
        <p:txBody>
          <a:bodyPr/>
          <a:lstStyle/>
          <a:p>
            <a:fld id="{19B441DD-9C09-4240-A94D-51CCC4F8F858}" type="slidenum">
              <a:rPr lang="en-US" smtClean="0"/>
              <a:t>6</a:t>
            </a:fld>
            <a:endParaRPr lang="en-US" dirty="0"/>
          </a:p>
        </p:txBody>
      </p:sp>
      <p:sp>
        <p:nvSpPr>
          <p:cNvPr id="5" name="Subtitle 2">
            <a:extLst>
              <a:ext uri="{FF2B5EF4-FFF2-40B4-BE49-F238E27FC236}">
                <a16:creationId xmlns:a16="http://schemas.microsoft.com/office/drawing/2014/main" id="{E4BB5854-9B2B-4432-BEBD-CFFCE513BACB}"/>
              </a:ext>
            </a:extLst>
          </p:cNvPr>
          <p:cNvSpPr txBox="1">
            <a:spLocks/>
          </p:cNvSpPr>
          <p:nvPr/>
        </p:nvSpPr>
        <p:spPr>
          <a:xfrm>
            <a:off x="2600325" y="2734848"/>
            <a:ext cx="5753100" cy="93427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l">
              <a:buFont typeface="Arial" panose="020B0604020202020204" pitchFamily="34" charset="0"/>
              <a:buChar char="•"/>
            </a:pPr>
            <a:r>
              <a:rPr lang="en-US" sz="3200" dirty="0"/>
              <a:t>Alliance</a:t>
            </a:r>
          </a:p>
          <a:p>
            <a:pPr marL="457200" indent="-457200" algn="l">
              <a:buFont typeface="Arial" panose="020B0604020202020204" pitchFamily="34" charset="0"/>
              <a:buChar char="•"/>
            </a:pPr>
            <a:r>
              <a:rPr lang="en-US" sz="3200" dirty="0"/>
              <a:t>Cardinal</a:t>
            </a:r>
          </a:p>
          <a:p>
            <a:pPr marL="457200" indent="-457200" algn="l">
              <a:buFont typeface="Arial" panose="020B0604020202020204" pitchFamily="34" charset="0"/>
              <a:buChar char="•"/>
            </a:pPr>
            <a:r>
              <a:rPr lang="en-US" sz="3200" dirty="0"/>
              <a:t>Eastpoint</a:t>
            </a:r>
          </a:p>
          <a:p>
            <a:pPr marL="457200" indent="-457200" algn="l">
              <a:buFont typeface="Arial" panose="020B0604020202020204" pitchFamily="34" charset="0"/>
              <a:buChar char="•"/>
            </a:pPr>
            <a:r>
              <a:rPr lang="en-US" sz="3200" dirty="0"/>
              <a:t>Partners</a:t>
            </a:r>
          </a:p>
        </p:txBody>
      </p:sp>
    </p:spTree>
    <p:extLst>
      <p:ext uri="{BB962C8B-B14F-4D97-AF65-F5344CB8AC3E}">
        <p14:creationId xmlns:p14="http://schemas.microsoft.com/office/powerpoint/2010/main" val="12846214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358660A-3DE9-4755-91C0-824E3C1B6A65}"/>
              </a:ext>
            </a:extLst>
          </p:cNvPr>
          <p:cNvSpPr>
            <a:spLocks noGrp="1"/>
          </p:cNvSpPr>
          <p:nvPr>
            <p:ph type="title"/>
          </p:nvPr>
        </p:nvSpPr>
        <p:spPr>
          <a:xfrm>
            <a:off x="171449" y="136526"/>
            <a:ext cx="7871720" cy="539750"/>
          </a:xfrm>
        </p:spPr>
        <p:txBody>
          <a:bodyPr>
            <a:noAutofit/>
          </a:bodyPr>
          <a:lstStyle/>
          <a:p>
            <a:r>
              <a:rPr lang="en-US" sz="2400" b="1" dirty="0">
                <a:latin typeface="+mn-lt"/>
              </a:rPr>
              <a:t>Appendix B:  North Carolina LME/MCO Survey Questions</a:t>
            </a:r>
          </a:p>
        </p:txBody>
      </p:sp>
      <p:sp>
        <p:nvSpPr>
          <p:cNvPr id="5" name="Slide Number Placeholder 4">
            <a:extLst>
              <a:ext uri="{FF2B5EF4-FFF2-40B4-BE49-F238E27FC236}">
                <a16:creationId xmlns:a16="http://schemas.microsoft.com/office/drawing/2014/main" id="{5B57EBDC-0119-4C87-83DB-331CBA62E4D2}"/>
              </a:ext>
            </a:extLst>
          </p:cNvPr>
          <p:cNvSpPr>
            <a:spLocks noGrp="1"/>
          </p:cNvSpPr>
          <p:nvPr>
            <p:ph type="sldNum" sz="quarter" idx="12"/>
          </p:nvPr>
        </p:nvSpPr>
        <p:spPr/>
        <p:txBody>
          <a:bodyPr/>
          <a:lstStyle/>
          <a:p>
            <a:fld id="{19B441DD-9C09-4240-A94D-51CCC4F8F858}" type="slidenum">
              <a:rPr lang="en-US" smtClean="0"/>
              <a:t>7</a:t>
            </a:fld>
            <a:endParaRPr lang="en-US" dirty="0"/>
          </a:p>
        </p:txBody>
      </p:sp>
      <p:pic>
        <p:nvPicPr>
          <p:cNvPr id="3" name="Picture 2">
            <a:extLst>
              <a:ext uri="{FF2B5EF4-FFF2-40B4-BE49-F238E27FC236}">
                <a16:creationId xmlns:a16="http://schemas.microsoft.com/office/drawing/2014/main" id="{B90460ED-5C31-46E1-9C42-ACD9D754CA98}"/>
              </a:ext>
            </a:extLst>
          </p:cNvPr>
          <p:cNvPicPr>
            <a:picLocks noChangeAspect="1"/>
          </p:cNvPicPr>
          <p:nvPr/>
        </p:nvPicPr>
        <p:blipFill rotWithShape="1">
          <a:blip r:embed="rId2"/>
          <a:srcRect r="21169" b="49182"/>
          <a:stretch/>
        </p:blipFill>
        <p:spPr>
          <a:xfrm>
            <a:off x="171449" y="1036893"/>
            <a:ext cx="11813405" cy="4784214"/>
          </a:xfrm>
          <a:prstGeom prst="rect">
            <a:avLst/>
          </a:prstGeom>
        </p:spPr>
      </p:pic>
    </p:spTree>
    <p:extLst>
      <p:ext uri="{BB962C8B-B14F-4D97-AF65-F5344CB8AC3E}">
        <p14:creationId xmlns:p14="http://schemas.microsoft.com/office/powerpoint/2010/main" val="40728963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C403F16-F502-4A8E-9BAA-070A66DE6C05}"/>
              </a:ext>
            </a:extLst>
          </p:cNvPr>
          <p:cNvSpPr>
            <a:spLocks noGrp="1"/>
          </p:cNvSpPr>
          <p:nvPr>
            <p:ph type="sldNum" sz="quarter" idx="12"/>
          </p:nvPr>
        </p:nvSpPr>
        <p:spPr/>
        <p:txBody>
          <a:bodyPr/>
          <a:lstStyle/>
          <a:p>
            <a:fld id="{19B441DD-9C09-4240-A94D-51CCC4F8F858}" type="slidenum">
              <a:rPr lang="en-US" smtClean="0"/>
              <a:t>8</a:t>
            </a:fld>
            <a:endParaRPr lang="en-US" dirty="0"/>
          </a:p>
        </p:txBody>
      </p:sp>
      <p:pic>
        <p:nvPicPr>
          <p:cNvPr id="4" name="Picture 3">
            <a:extLst>
              <a:ext uri="{FF2B5EF4-FFF2-40B4-BE49-F238E27FC236}">
                <a16:creationId xmlns:a16="http://schemas.microsoft.com/office/drawing/2014/main" id="{C00087BE-1723-45DF-A309-7121C96FEC66}"/>
              </a:ext>
            </a:extLst>
          </p:cNvPr>
          <p:cNvPicPr>
            <a:picLocks noChangeAspect="1"/>
          </p:cNvPicPr>
          <p:nvPr/>
        </p:nvPicPr>
        <p:blipFill rotWithShape="1">
          <a:blip r:embed="rId2"/>
          <a:srcRect t="50061"/>
          <a:stretch/>
        </p:blipFill>
        <p:spPr>
          <a:xfrm>
            <a:off x="495301" y="466725"/>
            <a:ext cx="10944224" cy="6053137"/>
          </a:xfrm>
          <a:prstGeom prst="rect">
            <a:avLst/>
          </a:prstGeom>
        </p:spPr>
      </p:pic>
    </p:spTree>
    <p:extLst>
      <p:ext uri="{BB962C8B-B14F-4D97-AF65-F5344CB8AC3E}">
        <p14:creationId xmlns:p14="http://schemas.microsoft.com/office/powerpoint/2010/main" val="33464200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99F94D-D970-4D2B-8B63-020BF0C4D94C}"/>
              </a:ext>
            </a:extLst>
          </p:cNvPr>
          <p:cNvSpPr>
            <a:spLocks noGrp="1"/>
          </p:cNvSpPr>
          <p:nvPr>
            <p:ph type="title"/>
          </p:nvPr>
        </p:nvSpPr>
        <p:spPr/>
        <p:txBody>
          <a:bodyPr>
            <a:normAutofit/>
          </a:bodyPr>
          <a:lstStyle/>
          <a:p>
            <a:pPr algn="ctr"/>
            <a:r>
              <a:rPr lang="en-US" b="1" dirty="0"/>
              <a:t>LME/MCO Survey Findings</a:t>
            </a:r>
          </a:p>
        </p:txBody>
      </p:sp>
      <p:sp>
        <p:nvSpPr>
          <p:cNvPr id="3" name="Content Placeholder 2">
            <a:extLst>
              <a:ext uri="{FF2B5EF4-FFF2-40B4-BE49-F238E27FC236}">
                <a16:creationId xmlns:a16="http://schemas.microsoft.com/office/drawing/2014/main" id="{6DD20241-3997-498D-BA61-532AD5CC8015}"/>
              </a:ext>
            </a:extLst>
          </p:cNvPr>
          <p:cNvSpPr>
            <a:spLocks noGrp="1"/>
          </p:cNvSpPr>
          <p:nvPr>
            <p:ph sz="half" idx="1"/>
          </p:nvPr>
        </p:nvSpPr>
        <p:spPr>
          <a:xfrm>
            <a:off x="838200" y="1825625"/>
            <a:ext cx="5181600" cy="4022725"/>
          </a:xfrm>
        </p:spPr>
        <p:txBody>
          <a:bodyPr>
            <a:normAutofit/>
          </a:bodyPr>
          <a:lstStyle/>
          <a:p>
            <a:pPr marL="0" indent="0">
              <a:buNone/>
            </a:pPr>
            <a:r>
              <a:rPr lang="en-US" sz="2400" b="1" u="sng" kern="0" dirty="0">
                <a:solidFill>
                  <a:srgbClr val="000000"/>
                </a:solidFill>
                <a:ea typeface="Times New Roman" panose="02020603050405020304" pitchFamily="18" charset="0"/>
                <a:cs typeface="Calibri" panose="020F0502020204030204" pitchFamily="34" charset="0"/>
              </a:rPr>
              <a:t>RUNs a</a:t>
            </a:r>
            <a:r>
              <a:rPr lang="en-US" sz="2400" b="1" u="sng" kern="0" dirty="0">
                <a:solidFill>
                  <a:srgbClr val="000000"/>
                </a:solidFill>
                <a:effectLst/>
                <a:ea typeface="Times New Roman" panose="02020603050405020304" pitchFamily="18" charset="0"/>
                <a:cs typeface="Calibri" panose="020F0502020204030204" pitchFamily="34" charset="0"/>
              </a:rPr>
              <a:t>mong all seven LME/MCOs</a:t>
            </a:r>
          </a:p>
          <a:p>
            <a:r>
              <a:rPr lang="en-US" sz="2400" kern="0" dirty="0">
                <a:solidFill>
                  <a:srgbClr val="000000"/>
                </a:solidFill>
                <a:effectLst/>
                <a:ea typeface="Times New Roman" panose="02020603050405020304" pitchFamily="18" charset="0"/>
                <a:cs typeface="Calibri" panose="020F0502020204030204" pitchFamily="34" charset="0"/>
              </a:rPr>
              <a:t>January 2021 = </a:t>
            </a:r>
            <a:r>
              <a:rPr lang="en-US" sz="2400" kern="0" dirty="0">
                <a:ea typeface="Times New Roman" panose="02020603050405020304" pitchFamily="18" charset="0"/>
                <a:cs typeface="Calibri" panose="020F0502020204030204" pitchFamily="34" charset="0"/>
              </a:rPr>
              <a:t>1</a:t>
            </a:r>
            <a:r>
              <a:rPr lang="en-US" sz="2400" kern="0" dirty="0">
                <a:solidFill>
                  <a:srgbClr val="000000"/>
                </a:solidFill>
                <a:effectLst/>
                <a:ea typeface="Times New Roman" panose="02020603050405020304" pitchFamily="18" charset="0"/>
                <a:cs typeface="Calibri" panose="020F0502020204030204" pitchFamily="34" charset="0"/>
              </a:rPr>
              <a:t>5,187</a:t>
            </a:r>
          </a:p>
          <a:p>
            <a:r>
              <a:rPr lang="en-US" sz="2400" kern="0" dirty="0">
                <a:solidFill>
                  <a:srgbClr val="000000"/>
                </a:solidFill>
                <a:effectLst/>
                <a:ea typeface="Times New Roman" panose="02020603050405020304" pitchFamily="18" charset="0"/>
                <a:cs typeface="Calibri" panose="020F0502020204030204" pitchFamily="34" charset="0"/>
              </a:rPr>
              <a:t>December 2019 </a:t>
            </a:r>
            <a:r>
              <a:rPr lang="en-US" sz="2400" kern="0" dirty="0">
                <a:solidFill>
                  <a:srgbClr val="000000"/>
                </a:solidFill>
                <a:ea typeface="Times New Roman" panose="02020603050405020304" pitchFamily="18" charset="0"/>
                <a:cs typeface="Calibri" panose="020F0502020204030204" pitchFamily="34" charset="0"/>
              </a:rPr>
              <a:t>= 14,295</a:t>
            </a:r>
          </a:p>
          <a:p>
            <a:r>
              <a:rPr lang="en-US" sz="2400" kern="0" dirty="0">
                <a:solidFill>
                  <a:srgbClr val="000000"/>
                </a:solidFill>
                <a:ea typeface="Times New Roman" panose="02020603050405020304" pitchFamily="18" charset="0"/>
                <a:cs typeface="Calibri" panose="020F0502020204030204" pitchFamily="34" charset="0"/>
              </a:rPr>
              <a:t>6</a:t>
            </a:r>
            <a:r>
              <a:rPr lang="en-US" sz="2400" kern="0" dirty="0">
                <a:solidFill>
                  <a:srgbClr val="000000"/>
                </a:solidFill>
                <a:effectLst/>
                <a:ea typeface="Times New Roman" panose="02020603050405020304" pitchFamily="18" charset="0"/>
                <a:cs typeface="Calibri" panose="020F0502020204030204" pitchFamily="34" charset="0"/>
              </a:rPr>
              <a:t>% increase </a:t>
            </a:r>
            <a:r>
              <a:rPr lang="en-US" sz="2400" kern="0" dirty="0">
                <a:solidFill>
                  <a:srgbClr val="000000"/>
                </a:solidFill>
                <a:ea typeface="Times New Roman" panose="02020603050405020304" pitchFamily="18" charset="0"/>
                <a:cs typeface="Calibri" panose="020F0502020204030204" pitchFamily="34" charset="0"/>
              </a:rPr>
              <a:t>Dec 2019 to Jan. 2021</a:t>
            </a:r>
            <a:endParaRPr lang="en-US" sz="2400" kern="0" dirty="0">
              <a:solidFill>
                <a:srgbClr val="000000"/>
              </a:solidFill>
              <a:effectLst/>
              <a:ea typeface="Times New Roman" panose="02020603050405020304" pitchFamily="18" charset="0"/>
              <a:cs typeface="Calibri" panose="020F0502020204030204" pitchFamily="34" charset="0"/>
            </a:endParaRPr>
          </a:p>
          <a:p>
            <a:r>
              <a:rPr lang="en-US" sz="2400" kern="0" dirty="0">
                <a:solidFill>
                  <a:srgbClr val="000000"/>
                </a:solidFill>
                <a:effectLst/>
                <a:ea typeface="Times New Roman" panose="02020603050405020304" pitchFamily="18" charset="0"/>
                <a:cs typeface="Calibri" panose="020F0502020204030204" pitchFamily="34" charset="0"/>
              </a:rPr>
              <a:t>Average number per region </a:t>
            </a:r>
            <a:r>
              <a:rPr lang="en-US" sz="2400" kern="0" dirty="0">
                <a:solidFill>
                  <a:srgbClr val="000000"/>
                </a:solidFill>
                <a:ea typeface="Times New Roman" panose="02020603050405020304" pitchFamily="18" charset="0"/>
                <a:cs typeface="Calibri" panose="020F0502020204030204" pitchFamily="34" charset="0"/>
              </a:rPr>
              <a:t>=</a:t>
            </a:r>
            <a:r>
              <a:rPr lang="en-US" sz="2400" kern="0" dirty="0">
                <a:solidFill>
                  <a:srgbClr val="000000"/>
                </a:solidFill>
                <a:effectLst/>
                <a:ea typeface="Times New Roman" panose="02020603050405020304" pitchFamily="18" charset="0"/>
                <a:cs typeface="Calibri" panose="020F0502020204030204" pitchFamily="34" charset="0"/>
              </a:rPr>
              <a:t> 2,169</a:t>
            </a:r>
          </a:p>
          <a:p>
            <a:r>
              <a:rPr lang="en-US" sz="2400" kern="0" dirty="0">
                <a:solidFill>
                  <a:srgbClr val="000000"/>
                </a:solidFill>
                <a:effectLst/>
                <a:ea typeface="Times New Roman" panose="02020603050405020304" pitchFamily="18" charset="0"/>
                <a:cs typeface="Calibri" panose="020F0502020204030204" pitchFamily="34" charset="0"/>
              </a:rPr>
              <a:t>Smallest waiting list:  Eastpointe = 597</a:t>
            </a:r>
            <a:endParaRPr lang="en-US" sz="2400" kern="0" dirty="0">
              <a:solidFill>
                <a:srgbClr val="000000"/>
              </a:solidFill>
              <a:ea typeface="Times New Roman" panose="02020603050405020304" pitchFamily="18" charset="0"/>
              <a:cs typeface="Calibri" panose="020F0502020204030204" pitchFamily="34" charset="0"/>
            </a:endParaRPr>
          </a:p>
          <a:p>
            <a:r>
              <a:rPr lang="en-US" sz="2400" kern="0" dirty="0">
                <a:solidFill>
                  <a:srgbClr val="000000"/>
                </a:solidFill>
                <a:effectLst/>
                <a:ea typeface="Times New Roman" panose="02020603050405020304" pitchFamily="18" charset="0"/>
                <a:cs typeface="Calibri" panose="020F0502020204030204" pitchFamily="34" charset="0"/>
              </a:rPr>
              <a:t>Largest waiting list:  Alliance Health = 3996  </a:t>
            </a:r>
            <a:endParaRPr lang="en-US" sz="2400" kern="1200" dirty="0">
              <a:effectLst/>
              <a:ea typeface="Tw Cen MT" panose="020B0602020104020603" pitchFamily="34" charset="0"/>
              <a:cs typeface="Times New Roman" panose="02020603050405020304" pitchFamily="18" charset="0"/>
            </a:endParaRPr>
          </a:p>
          <a:p>
            <a:endParaRPr lang="en-US" sz="3200" dirty="0"/>
          </a:p>
        </p:txBody>
      </p:sp>
      <p:sp>
        <p:nvSpPr>
          <p:cNvPr id="4" name="Content Placeholder 3">
            <a:extLst>
              <a:ext uri="{FF2B5EF4-FFF2-40B4-BE49-F238E27FC236}">
                <a16:creationId xmlns:a16="http://schemas.microsoft.com/office/drawing/2014/main" id="{E3D3A9C8-C6DC-4DEA-A76A-BF543B3418AB}"/>
              </a:ext>
            </a:extLst>
          </p:cNvPr>
          <p:cNvSpPr>
            <a:spLocks noGrp="1"/>
          </p:cNvSpPr>
          <p:nvPr>
            <p:ph sz="half" idx="2"/>
          </p:nvPr>
        </p:nvSpPr>
        <p:spPr/>
        <p:txBody>
          <a:bodyPr>
            <a:normAutofit/>
          </a:bodyPr>
          <a:lstStyle/>
          <a:p>
            <a:pPr marL="0" indent="0">
              <a:buNone/>
            </a:pPr>
            <a:r>
              <a:rPr lang="en-US" sz="2400" b="1" u="sng" kern="0" dirty="0">
                <a:solidFill>
                  <a:srgbClr val="000000"/>
                </a:solidFill>
                <a:ea typeface="Times New Roman" panose="02020603050405020304" pitchFamily="18" charset="0"/>
                <a:cs typeface="Calibri" panose="020F0502020204030204" pitchFamily="34" charset="0"/>
              </a:rPr>
              <a:t>Wait times</a:t>
            </a:r>
          </a:p>
          <a:p>
            <a:r>
              <a:rPr lang="en-US" sz="2400" kern="0" dirty="0">
                <a:ea typeface="Times New Roman" panose="02020603050405020304" pitchFamily="18" charset="0"/>
                <a:cs typeface="Calibri" panose="020F0502020204030204" pitchFamily="34" charset="0"/>
              </a:rPr>
              <a:t>NC</a:t>
            </a:r>
            <a:r>
              <a:rPr lang="en-US" sz="2400" kern="0" dirty="0">
                <a:solidFill>
                  <a:srgbClr val="000000"/>
                </a:solidFill>
                <a:ea typeface="Times New Roman" panose="02020603050405020304" pitchFamily="18" charset="0"/>
                <a:cs typeface="Calibri" panose="020F0502020204030204" pitchFamily="34" charset="0"/>
              </a:rPr>
              <a:t> RUN w</a:t>
            </a:r>
            <a:r>
              <a:rPr lang="en-US" sz="2400" kern="0" dirty="0">
                <a:solidFill>
                  <a:srgbClr val="000000"/>
                </a:solidFill>
                <a:effectLst/>
                <a:ea typeface="Times New Roman" panose="02020603050405020304" pitchFamily="18" charset="0"/>
                <a:cs typeface="Calibri" panose="020F0502020204030204" pitchFamily="34" charset="0"/>
              </a:rPr>
              <a:t>ait time: 5 - 15 years </a:t>
            </a:r>
          </a:p>
          <a:p>
            <a:r>
              <a:rPr lang="en-US" sz="2400" kern="0" dirty="0">
                <a:solidFill>
                  <a:srgbClr val="000000"/>
                </a:solidFill>
                <a:ea typeface="Times New Roman" panose="02020603050405020304" pitchFamily="18" charset="0"/>
                <a:cs typeface="Calibri" panose="020F0502020204030204" pitchFamily="34" charset="0"/>
              </a:rPr>
              <a:t>W</a:t>
            </a:r>
            <a:r>
              <a:rPr lang="en-US" sz="2400" kern="0" dirty="0">
                <a:solidFill>
                  <a:srgbClr val="000000"/>
                </a:solidFill>
                <a:effectLst/>
                <a:ea typeface="Times New Roman" panose="02020603050405020304" pitchFamily="18" charset="0"/>
                <a:cs typeface="Calibri" panose="020F0502020204030204" pitchFamily="34" charset="0"/>
              </a:rPr>
              <a:t>ait time varies by slot type &amp; by county</a:t>
            </a:r>
          </a:p>
          <a:p>
            <a:pPr marL="0" indent="0">
              <a:spcBef>
                <a:spcPts val="1800"/>
              </a:spcBef>
              <a:buNone/>
            </a:pPr>
            <a:r>
              <a:rPr lang="en-US" sz="2400" b="1" u="sng" kern="0" dirty="0">
                <a:solidFill>
                  <a:srgbClr val="000000"/>
                </a:solidFill>
                <a:effectLst/>
                <a:ea typeface="Times New Roman" panose="02020603050405020304" pitchFamily="18" charset="0"/>
                <a:cs typeface="Calibri" panose="020F0502020204030204" pitchFamily="34" charset="0"/>
              </a:rPr>
              <a:t>Slot Assignments</a:t>
            </a:r>
          </a:p>
          <a:p>
            <a:r>
              <a:rPr lang="en-US" sz="2400" kern="0" dirty="0">
                <a:solidFill>
                  <a:srgbClr val="000000"/>
                </a:solidFill>
                <a:effectLst/>
                <a:ea typeface="Times New Roman" panose="02020603050405020304" pitchFamily="18" charset="0"/>
                <a:cs typeface="Calibri" panose="020F0502020204030204" pitchFamily="34" charset="0"/>
              </a:rPr>
              <a:t>First come, first served basis </a:t>
            </a:r>
          </a:p>
          <a:p>
            <a:pPr lvl="1"/>
            <a:r>
              <a:rPr lang="en-US" kern="0" dirty="0">
                <a:solidFill>
                  <a:srgbClr val="000000"/>
                </a:solidFill>
                <a:ea typeface="Times New Roman" panose="02020603050405020304" pitchFamily="18" charset="0"/>
                <a:cs typeface="Calibri" panose="020F0502020204030204" pitchFamily="34" charset="0"/>
              </a:rPr>
              <a:t>T</a:t>
            </a:r>
            <a:r>
              <a:rPr lang="en-US" kern="0" dirty="0">
                <a:solidFill>
                  <a:srgbClr val="000000"/>
                </a:solidFill>
                <a:effectLst/>
                <a:ea typeface="Times New Roman" panose="02020603050405020304" pitchFamily="18" charset="0"/>
                <a:cs typeface="Calibri" panose="020F0502020204030204" pitchFamily="34" charset="0"/>
              </a:rPr>
              <a:t>hen on per capita basis within catchment area counties  </a:t>
            </a:r>
            <a:endParaRPr lang="en-US" dirty="0"/>
          </a:p>
        </p:txBody>
      </p:sp>
      <p:sp>
        <p:nvSpPr>
          <p:cNvPr id="5" name="Slide Number Placeholder 4">
            <a:extLst>
              <a:ext uri="{FF2B5EF4-FFF2-40B4-BE49-F238E27FC236}">
                <a16:creationId xmlns:a16="http://schemas.microsoft.com/office/drawing/2014/main" id="{FC60E63D-7E71-4C06-9EE0-E4615423BD4D}"/>
              </a:ext>
            </a:extLst>
          </p:cNvPr>
          <p:cNvSpPr>
            <a:spLocks noGrp="1"/>
          </p:cNvSpPr>
          <p:nvPr>
            <p:ph type="sldNum" sz="quarter" idx="12"/>
          </p:nvPr>
        </p:nvSpPr>
        <p:spPr/>
        <p:txBody>
          <a:bodyPr/>
          <a:lstStyle/>
          <a:p>
            <a:fld id="{19B441DD-9C09-4240-A94D-51CCC4F8F858}" type="slidenum">
              <a:rPr lang="en-US" smtClean="0"/>
              <a:t>9</a:t>
            </a:fld>
            <a:endParaRPr lang="en-US" dirty="0"/>
          </a:p>
        </p:txBody>
      </p:sp>
    </p:spTree>
    <p:extLst>
      <p:ext uri="{BB962C8B-B14F-4D97-AF65-F5344CB8AC3E}">
        <p14:creationId xmlns:p14="http://schemas.microsoft.com/office/powerpoint/2010/main" val="397340292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549</TotalTime>
  <Words>1905</Words>
  <Application>Microsoft Office PowerPoint</Application>
  <PresentationFormat>Widescreen</PresentationFormat>
  <Paragraphs>220</Paragraphs>
  <Slides>34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34</vt:i4>
      </vt:variant>
    </vt:vector>
  </HeadingPairs>
  <TitlesOfParts>
    <vt:vector size="41" baseType="lpstr">
      <vt:lpstr>Arial</vt:lpstr>
      <vt:lpstr>Calibri</vt:lpstr>
      <vt:lpstr>Calibri Light</vt:lpstr>
      <vt:lpstr>Symbol</vt:lpstr>
      <vt:lpstr>Tw Cen MT</vt:lpstr>
      <vt:lpstr>Wingdings</vt:lpstr>
      <vt:lpstr>Office Theme</vt:lpstr>
      <vt:lpstr>PowerPoint Presentation</vt:lpstr>
      <vt:lpstr>PowerPoint Presentation</vt:lpstr>
      <vt:lpstr>Today’s Conversation</vt:lpstr>
      <vt:lpstr>NCCDD Project Description</vt:lpstr>
      <vt:lpstr>NCCDD Project Description</vt:lpstr>
      <vt:lpstr>LME/MCO Surveys </vt:lpstr>
      <vt:lpstr>Appendix B:  North Carolina LME/MCO Survey Questions</vt:lpstr>
      <vt:lpstr>PowerPoint Presentation</vt:lpstr>
      <vt:lpstr>LME/MCO Survey Findings</vt:lpstr>
      <vt:lpstr>LME/MCO Survey Findings</vt:lpstr>
      <vt:lpstr>LME/MCO RUN Population Race &amp; Ethnicity</vt:lpstr>
      <vt:lpstr>LME/MCOs that collect and analyze their RUN data implement the following strategies to better serve their members:</vt:lpstr>
      <vt:lpstr>LME/MCO Policy Recommendations</vt:lpstr>
      <vt:lpstr>LME/MCO Policy Recommendations</vt:lpstr>
      <vt:lpstr>NC Stakeholder  Listening Sessions</vt:lpstr>
      <vt:lpstr>IDD Stakeholder Conversations </vt:lpstr>
      <vt:lpstr>PowerPoint Presentation</vt:lpstr>
      <vt:lpstr>State Interviews</vt:lpstr>
      <vt:lpstr>Appendix A:  State Interview Questions</vt:lpstr>
      <vt:lpstr>PowerPoint Presentation</vt:lpstr>
      <vt:lpstr>PowerPoint Presentation</vt:lpstr>
      <vt:lpstr>Appendix A:  State Interview Questions</vt:lpstr>
      <vt:lpstr>Appendix A:  State Interview Questions</vt:lpstr>
      <vt:lpstr>PowerPoint Presentation</vt:lpstr>
      <vt:lpstr>PowerPoint Presentation</vt:lpstr>
      <vt:lpstr>PowerPoint Presentation</vt:lpstr>
      <vt:lpstr>States with Shortened or Eliminated Waiting Lists</vt:lpstr>
      <vt:lpstr>State Strategies  for Reducing Or Eliminating Waiting Lists</vt:lpstr>
      <vt:lpstr>Conclusions</vt:lpstr>
      <vt:lpstr>Policy Recommendations for  The North Carolina Innovations Waiver </vt:lpstr>
      <vt:lpstr>PowerPoint Presentation</vt:lpstr>
      <vt:lpstr>PowerPoint Presentation</vt:lpstr>
      <vt:lpstr>    Questions/Comments:  Please send comments or suggestions by Friday September 17th to:    info@nccdd.org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Research Findings and Policy Solutions to Address the North Carolina Registry of Unmet Needs</dc:title>
  <dc:creator>Christina Dupuch</dc:creator>
  <cp:lastModifiedBy>Wells, Talley</cp:lastModifiedBy>
  <cp:revision>71</cp:revision>
  <dcterms:created xsi:type="dcterms:W3CDTF">2021-09-06T16:22:16Z</dcterms:created>
  <dcterms:modified xsi:type="dcterms:W3CDTF">2021-09-09T20:46:01Z</dcterms:modified>
</cp:coreProperties>
</file>